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0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51" r:id="rId9"/>
    <p:sldId id="264" r:id="rId10"/>
    <p:sldId id="266" r:id="rId11"/>
    <p:sldId id="365" r:id="rId12"/>
    <p:sldId id="265" r:id="rId13"/>
    <p:sldId id="339" r:id="rId14"/>
    <p:sldId id="267" r:id="rId15"/>
    <p:sldId id="268" r:id="rId16"/>
    <p:sldId id="269" r:id="rId17"/>
    <p:sldId id="270" r:id="rId18"/>
    <p:sldId id="271" r:id="rId19"/>
    <p:sldId id="340" r:id="rId20"/>
    <p:sldId id="273" r:id="rId21"/>
    <p:sldId id="272" r:id="rId22"/>
    <p:sldId id="274" r:id="rId23"/>
    <p:sldId id="341" r:id="rId24"/>
    <p:sldId id="275" r:id="rId25"/>
    <p:sldId id="342" r:id="rId26"/>
    <p:sldId id="276" r:id="rId27"/>
    <p:sldId id="352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43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44" r:id="rId57"/>
    <p:sldId id="304" r:id="rId58"/>
    <p:sldId id="345" r:id="rId59"/>
    <p:sldId id="357" r:id="rId60"/>
    <p:sldId id="309" r:id="rId61"/>
    <p:sldId id="310" r:id="rId62"/>
    <p:sldId id="358" r:id="rId63"/>
    <p:sldId id="359" r:id="rId64"/>
    <p:sldId id="360" r:id="rId65"/>
    <p:sldId id="361" r:id="rId66"/>
    <p:sldId id="362" r:id="rId67"/>
    <p:sldId id="363" r:id="rId68"/>
    <p:sldId id="346" r:id="rId69"/>
    <p:sldId id="311" r:id="rId70"/>
    <p:sldId id="312" r:id="rId71"/>
    <p:sldId id="313" r:id="rId72"/>
    <p:sldId id="314" r:id="rId73"/>
    <p:sldId id="315" r:id="rId74"/>
    <p:sldId id="316" r:id="rId75"/>
    <p:sldId id="364" r:id="rId76"/>
    <p:sldId id="353" r:id="rId77"/>
    <p:sldId id="354" r:id="rId78"/>
    <p:sldId id="355" r:id="rId79"/>
    <p:sldId id="356" r:id="rId80"/>
    <p:sldId id="35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335" r:id="rId96"/>
    <p:sldId id="336" r:id="rId97"/>
    <p:sldId id="337" r:id="rId98"/>
    <p:sldId id="338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Objects="1"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7FCD5-45C3-4646-B233-3C6F9DBB613D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ACD6-3FC1-6B43-8DB7-A9B3F1C7A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18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D3206-B510-804C-B560-F8A2CCD95F37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C981-07F9-D845-9ECD-E22B37860B55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77B3-F7AE-4B49-9903-768EFD9FC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Pharmaceutical 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45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PHAR443B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87624" y="475606"/>
            <a:ext cx="725805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Pharmaceutical importance of</a:t>
            </a:r>
            <a:br>
              <a:rPr lang="en-US" sz="3600" dirty="0" smtClean="0"/>
            </a:br>
            <a:r>
              <a:rPr lang="en-US" sz="3600" dirty="0" smtClean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importance of viruses to Pharmacy derives exclusively from their </a:t>
            </a:r>
            <a:r>
              <a:rPr lang="en-US" b="1" dirty="0" smtClean="0">
                <a:solidFill>
                  <a:srgbClr val="00B050"/>
                </a:solidFill>
                <a:ea typeface="+mn-ea"/>
                <a:cs typeface="+mn-cs"/>
              </a:rPr>
              <a:t>pathogenic potential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Because of their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lack of intrinsic metabolism, </a:t>
            </a:r>
            <a:r>
              <a:rPr lang="en-US" dirty="0" smtClean="0">
                <a:ea typeface="+mn-ea"/>
                <a:cs typeface="+mn-cs"/>
              </a:rPr>
              <a:t>viruses are not susceptible to antibiotics, and the number of effective synthetic antiviral drugs is limited. Partly for these reasons, viral infections are among the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most serious and difficult </a:t>
            </a:r>
            <a:r>
              <a:rPr lang="en-US" dirty="0" smtClean="0">
                <a:ea typeface="+mn-ea"/>
                <a:cs typeface="+mn-cs"/>
              </a:rPr>
              <a:t>to cure.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Viruses are incapable of growing on manufactured medicines or raw materials, so they </a:t>
            </a:r>
            <a:r>
              <a:rPr lang="en-US" b="1" dirty="0">
                <a:solidFill>
                  <a:srgbClr val="00B050"/>
                </a:solidFill>
              </a:rPr>
              <a:t>do not cause product spoilage. 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Viruses are relatively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easy to destroy </a:t>
            </a:r>
            <a:r>
              <a:rPr lang="en-US" dirty="0" smtClean="0">
                <a:ea typeface="+mn-ea"/>
                <a:cs typeface="+mn-cs"/>
              </a:rPr>
              <a:t>by heat, radiation or toxic chemicals, so they do not represent a problem from this perspective.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3410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28750" y="404664"/>
            <a:ext cx="7258050" cy="1143000"/>
          </a:xfrm>
        </p:spPr>
        <p:txBody>
          <a:bodyPr>
            <a:normAutofit/>
          </a:bodyPr>
          <a:lstStyle/>
          <a:p>
            <a:r>
              <a:rPr lang="en-US" sz="4800" u="sng" dirty="0" err="1"/>
              <a:t>Viroids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Viroids</a:t>
            </a:r>
            <a:r>
              <a:rPr lang="en-US" u="sng" dirty="0" smtClean="0">
                <a:ea typeface="+mn-ea"/>
                <a:cs typeface="+mn-cs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/>
              <a:t>Viroids</a:t>
            </a:r>
            <a:r>
              <a:rPr lang="en-US" dirty="0"/>
              <a:t>(</a:t>
            </a:r>
            <a:r>
              <a:rPr lang="en-US" dirty="0" err="1"/>
              <a:t>virusoids</a:t>
            </a:r>
            <a:r>
              <a:rPr lang="en-US" dirty="0" smtClean="0">
                <a:ea typeface="+mn-ea"/>
                <a:cs typeface="+mn-cs"/>
              </a:rPr>
              <a:t>) are even simpler than viruses, being infectious particles comprising single stranded RNA without any associated protein.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28750" y="404664"/>
            <a:ext cx="7258050" cy="1143000"/>
          </a:xfrm>
        </p:spPr>
        <p:txBody>
          <a:bodyPr>
            <a:normAutofit/>
          </a:bodyPr>
          <a:lstStyle/>
          <a:p>
            <a:r>
              <a:rPr lang="en-US" sz="4800" u="sng" dirty="0"/>
              <a:t>Prions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 rtlCol="0">
            <a:normAutofit fontScale="92500" lnSpcReduction="20000"/>
          </a:bodyPr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Prions</a:t>
            </a:r>
            <a:endParaRPr lang="en-US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/>
              <a:t>Prions</a:t>
            </a:r>
            <a:r>
              <a:rPr lang="en-US" dirty="0"/>
              <a:t> </a:t>
            </a:r>
            <a:r>
              <a:rPr lang="en-US" dirty="0" smtClean="0">
                <a:ea typeface="+mn-ea"/>
                <a:cs typeface="+mn-cs"/>
              </a:rPr>
              <a:t>are unique as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infectious</a:t>
            </a:r>
            <a:r>
              <a:rPr lang="en-US" dirty="0" smtClean="0">
                <a:ea typeface="+mn-ea"/>
                <a:cs typeface="+mn-cs"/>
              </a:rPr>
              <a:t> agents in that they contain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no nucleic acid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dirty="0" err="1" smtClean="0">
                <a:ea typeface="+mn-ea"/>
                <a:cs typeface="+mn-cs"/>
              </a:rPr>
              <a:t>prion</a:t>
            </a:r>
            <a:r>
              <a:rPr lang="en-US" dirty="0" smtClean="0">
                <a:ea typeface="+mn-ea"/>
                <a:cs typeface="+mn-cs"/>
              </a:rPr>
              <a:t> is an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atypical</a:t>
            </a:r>
            <a:r>
              <a:rPr lang="en-US" dirty="0" smtClean="0">
                <a:ea typeface="+mn-ea"/>
                <a:cs typeface="+mn-cs"/>
              </a:rPr>
              <a:t> form of a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mammalian protein</a:t>
            </a:r>
            <a:r>
              <a:rPr lang="en-US" dirty="0" smtClean="0">
                <a:ea typeface="+mn-ea"/>
                <a:cs typeface="+mn-cs"/>
              </a:rPr>
              <a:t> that can interact with a normal protein molecule and cause it to undergo a conformational change so that it, in turn, becomes a </a:t>
            </a:r>
            <a:r>
              <a:rPr lang="en-US" dirty="0" err="1" smtClean="0">
                <a:ea typeface="+mn-ea"/>
                <a:cs typeface="+mn-cs"/>
              </a:rPr>
              <a:t>prion</a:t>
            </a:r>
            <a:r>
              <a:rPr lang="en-US" dirty="0" smtClean="0">
                <a:ea typeface="+mn-ea"/>
                <a:cs typeface="+mn-cs"/>
              </a:rPr>
              <a:t> and ceases its normal function.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ea typeface="+mn-ea"/>
                <a:cs typeface="+mn-cs"/>
              </a:rPr>
              <a:t>Prions</a:t>
            </a:r>
            <a:r>
              <a:rPr lang="en-US" dirty="0" smtClean="0">
                <a:ea typeface="+mn-ea"/>
                <a:cs typeface="+mn-cs"/>
              </a:rPr>
              <a:t> are the agents responsible for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 bovine spongiform encephalopathy (BSE) </a:t>
            </a:r>
            <a:r>
              <a:rPr lang="en-US" dirty="0" smtClean="0">
                <a:ea typeface="+mn-ea"/>
                <a:cs typeface="+mn-cs"/>
              </a:rPr>
              <a:t>(Mad-cow disease).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/>
              <a:t>Prokaryotes and eukaryotes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2400" u="sng" dirty="0" smtClean="0"/>
              <a:t>Prokaryotes and eukaryotes</a:t>
            </a:r>
          </a:p>
          <a:p>
            <a:pPr algn="l" rtl="0"/>
            <a:r>
              <a:rPr lang="en-US" dirty="0" smtClean="0"/>
              <a:t> Microorganisms having a cellular structure are classified into two groups — the </a:t>
            </a:r>
            <a:r>
              <a:rPr lang="en-US" dirty="0" smtClean="0">
                <a:solidFill>
                  <a:schemeClr val="accent1"/>
                </a:solidFill>
              </a:rPr>
              <a:t>prokaryotes </a:t>
            </a:r>
            <a:r>
              <a:rPr lang="en-US" dirty="0" smtClean="0"/>
              <a:t>(bacteria and </a:t>
            </a:r>
            <a:r>
              <a:rPr lang="en-US" dirty="0" err="1" smtClean="0"/>
              <a:t>archaea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chemeClr val="accent1"/>
                </a:solidFill>
              </a:rPr>
              <a:t>eukaryotes </a:t>
            </a:r>
            <a:r>
              <a:rPr lang="en-US" dirty="0" smtClean="0"/>
              <a:t>(fungi, protozoa and algae).</a:t>
            </a:r>
          </a:p>
          <a:p>
            <a:pPr algn="l" rtl="0"/>
            <a:r>
              <a:rPr lang="en-US" dirty="0" smtClean="0"/>
              <a:t>The crucial difference between these two types of cell is the possession by the eukaryotes of a </a:t>
            </a:r>
            <a:r>
              <a:rPr lang="en-US" dirty="0" smtClean="0">
                <a:solidFill>
                  <a:schemeClr val="accent1"/>
                </a:solidFill>
              </a:rPr>
              <a:t>true cell nucleus</a:t>
            </a:r>
            <a:r>
              <a:rPr lang="en-US" dirty="0" smtClean="0"/>
              <a:t> in which the chromosomes are separated from the cytoplasm by a nuclear membrane.</a:t>
            </a:r>
            <a:endParaRPr lang="en-US" u="sng" dirty="0" smtClean="0"/>
          </a:p>
          <a:p>
            <a:pPr algn="l" rtl="0"/>
            <a:endParaRPr lang="en-US" u="sng" dirty="0" smtClean="0"/>
          </a:p>
          <a:p>
            <a:pPr algn="l" rtl="0">
              <a:buFont typeface="Wingdings 2" charset="2"/>
              <a:buNone/>
            </a:pPr>
            <a:endParaRPr lang="en-US" u="sng" dirty="0" smtClean="0"/>
          </a:p>
          <a:p>
            <a:pPr algn="l" rtl="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63272" cy="114300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/>
              <a:t>Prokaryotes and eukaryotes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prokaryotes have no true nucleus</a:t>
            </a:r>
          </a:p>
          <a:p>
            <a:pPr algn="l" rtl="0"/>
            <a:r>
              <a:rPr lang="en-US" dirty="0" smtClean="0"/>
              <a:t>The prokaryotes normally possess just a </a:t>
            </a:r>
            <a:r>
              <a:rPr lang="en-US" dirty="0" smtClean="0">
                <a:solidFill>
                  <a:schemeClr val="accent1"/>
                </a:solidFill>
              </a:rPr>
              <a:t>single chromosome</a:t>
            </a:r>
            <a:r>
              <a:rPr lang="en-US" dirty="0" smtClean="0"/>
              <a:t> that is not separated from the other cell contents by a membrane.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30724" name="Picture 3" descr="prokaryo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62685"/>
            <a:ext cx="44958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85918" y="457200"/>
            <a:ext cx="6900882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/>
              <a:t>Prokaryotes and eukaryotes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Prokaryotes are normally </a:t>
            </a:r>
            <a:r>
              <a:rPr lang="en-US" dirty="0" smtClean="0">
                <a:solidFill>
                  <a:schemeClr val="accent1"/>
                </a:solidFill>
              </a:rPr>
              <a:t>haploid</a:t>
            </a:r>
            <a:r>
              <a:rPr lang="en-US" dirty="0" smtClean="0"/>
              <a:t> (possess only one copy of the set of genes in the cell) and reproduce </a:t>
            </a:r>
            <a:r>
              <a:rPr lang="en-US" dirty="0" smtClean="0">
                <a:solidFill>
                  <a:schemeClr val="accent1"/>
                </a:solidFill>
              </a:rPr>
              <a:t>asexually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Eukaroyotes</a:t>
            </a:r>
            <a:r>
              <a:rPr lang="en-US" dirty="0" smtClean="0"/>
              <a:t> are usually </a:t>
            </a:r>
            <a:r>
              <a:rPr lang="en-US" dirty="0" smtClean="0">
                <a:solidFill>
                  <a:schemeClr val="accent1"/>
                </a:solidFill>
              </a:rPr>
              <a:t>diploid</a:t>
            </a:r>
            <a:r>
              <a:rPr lang="en-US" dirty="0" smtClean="0"/>
              <a:t> (possess two copies of their genes) and normally have the potential to reproduce </a:t>
            </a:r>
            <a:r>
              <a:rPr lang="en-US" dirty="0" smtClean="0">
                <a:solidFill>
                  <a:schemeClr val="accent1"/>
                </a:solidFill>
              </a:rPr>
              <a:t>sexually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capacity for </a:t>
            </a:r>
            <a:r>
              <a:rPr lang="en-US" dirty="0" smtClean="0">
                <a:solidFill>
                  <a:schemeClr val="accent1"/>
                </a:solidFill>
              </a:rPr>
              <a:t>sexual reproduction </a:t>
            </a:r>
            <a:r>
              <a:rPr lang="en-US" dirty="0" smtClean="0"/>
              <a:t>confers the major advantage of creating </a:t>
            </a:r>
            <a:r>
              <a:rPr lang="en-US" dirty="0" smtClean="0">
                <a:solidFill>
                  <a:schemeClr val="accent1"/>
                </a:solidFill>
              </a:rPr>
              <a:t>new combinations of genes</a:t>
            </a:r>
            <a:r>
              <a:rPr lang="en-US" dirty="0" smtClean="0"/>
              <a:t>, which increases the scope for selection and evolutionary development.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82619" y="658887"/>
            <a:ext cx="6829444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/>
              <a:t>Prokaryotes and eukaryotes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56109"/>
            <a:ext cx="7829576" cy="4525963"/>
          </a:xfrm>
        </p:spPr>
        <p:txBody>
          <a:bodyPr/>
          <a:lstStyle/>
          <a:p>
            <a:pPr algn="l" rtl="0"/>
            <a:r>
              <a:rPr lang="en-US" dirty="0" smtClean="0"/>
              <a:t>The restriction to an </a:t>
            </a:r>
            <a:r>
              <a:rPr lang="en-US" dirty="0" smtClean="0">
                <a:solidFill>
                  <a:schemeClr val="accent1"/>
                </a:solidFill>
              </a:rPr>
              <a:t>asexual</a:t>
            </a:r>
            <a:r>
              <a:rPr lang="en-US" dirty="0" smtClean="0"/>
              <a:t> mode of reproduction means that the organism in question is heavily reliant on </a:t>
            </a:r>
            <a:r>
              <a:rPr lang="en-US" dirty="0" smtClean="0">
                <a:solidFill>
                  <a:schemeClr val="accent1"/>
                </a:solidFill>
              </a:rPr>
              <a:t>mutation</a:t>
            </a:r>
            <a:r>
              <a:rPr lang="en-US" dirty="0" smtClean="0"/>
              <a:t> as a means of creating </a:t>
            </a:r>
            <a:r>
              <a:rPr lang="en-US" dirty="0" smtClean="0">
                <a:solidFill>
                  <a:schemeClr val="accent1"/>
                </a:solidFill>
              </a:rPr>
              <a:t>genetic variety and new strains </a:t>
            </a:r>
            <a:r>
              <a:rPr lang="en-US" dirty="0" smtClean="0"/>
              <a:t>with advantageous characteristics.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14300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/>
              <a:t>Prokaryotes and eukaryotes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 algn="ctr" rtl="0">
              <a:buNone/>
            </a:pPr>
            <a:r>
              <a:rPr lang="en-US" b="1" dirty="0" err="1" smtClean="0"/>
              <a:t>Porkaryotes</a:t>
            </a:r>
            <a:r>
              <a:rPr lang="en-US" b="1" dirty="0" smtClean="0"/>
              <a:t> Vs Eukaryotes</a:t>
            </a:r>
          </a:p>
          <a:p>
            <a:pPr algn="l" rtl="0"/>
            <a:endParaRPr lang="en-US" dirty="0" smtClean="0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85831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1986" y="407159"/>
            <a:ext cx="8363272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en-US" sz="4000" u="sng" dirty="0"/>
              <a:t>Prokaryotes 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 smtClean="0"/>
              <a:t>Bacteria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81872"/>
          </a:xfrm>
        </p:spPr>
        <p:txBody>
          <a:bodyPr rtlCol="0">
            <a:normAutofit fontScale="92500"/>
          </a:bodyPr>
          <a:lstStyle/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bacteria of interest in pharmacy and medicine belong to the group known as the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eubacteria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 err="1" smtClean="0">
                <a:ea typeface="+mn-ea"/>
                <a:cs typeface="+mn-cs"/>
              </a:rPr>
              <a:t>eubacteria</a:t>
            </a:r>
            <a:r>
              <a:rPr lang="en-US" dirty="0" smtClean="0">
                <a:ea typeface="+mn-ea"/>
                <a:cs typeface="+mn-cs"/>
              </a:rPr>
              <a:t> are typically rod-shaped (bacillus), spherical (</a:t>
            </a:r>
            <a:r>
              <a:rPr lang="en-US" dirty="0" err="1" smtClean="0">
                <a:ea typeface="+mn-ea"/>
                <a:cs typeface="+mn-cs"/>
              </a:rPr>
              <a:t>cocci</a:t>
            </a:r>
            <a:r>
              <a:rPr lang="en-US" dirty="0" smtClean="0">
                <a:ea typeface="+mn-ea"/>
                <a:cs typeface="+mn-cs"/>
              </a:rPr>
              <a:t>), curved or spiral cells of approximately 0.5–5.0 </a:t>
            </a:r>
            <a:r>
              <a:rPr lang="en-US" dirty="0" err="1" smtClean="0">
                <a:ea typeface="+mn-ea"/>
                <a:cs typeface="+mn-cs"/>
              </a:rPr>
              <a:t>μm</a:t>
            </a:r>
            <a:r>
              <a:rPr lang="en-US" dirty="0" smtClean="0">
                <a:ea typeface="+mn-ea"/>
                <a:cs typeface="+mn-cs"/>
              </a:rPr>
              <a:t> (longest dimension) </a:t>
            </a:r>
          </a:p>
          <a:p>
            <a:pPr algn="l" rtl="0">
              <a:defRPr/>
            </a:pPr>
            <a:r>
              <a:rPr lang="en-US" dirty="0"/>
              <a:t>The </a:t>
            </a:r>
            <a:r>
              <a:rPr lang="en-US" dirty="0" err="1"/>
              <a:t>eubacteria</a:t>
            </a:r>
            <a:r>
              <a:rPr lang="en-US" dirty="0"/>
              <a:t> are </a:t>
            </a:r>
            <a:r>
              <a:rPr lang="en-US" dirty="0" smtClean="0">
                <a:ea typeface="+mn-ea"/>
                <a:cs typeface="+mn-cs"/>
              </a:rPr>
              <a:t>divided into two groups designated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Gram-positive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Gram-negative </a:t>
            </a:r>
            <a:r>
              <a:rPr lang="en-US" dirty="0" smtClean="0">
                <a:ea typeface="+mn-ea"/>
                <a:cs typeface="+mn-cs"/>
              </a:rPr>
              <a:t>according to their reaction to a staining procedure developed in 1884 by Christian Gram.</a:t>
            </a: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28750" y="404664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Despite continuing poverty in many parts of the world and the devastating effects of infectious disease, the </a:t>
            </a:r>
            <a:r>
              <a:rPr lang="en-US" dirty="0" smtClean="0">
                <a:solidFill>
                  <a:schemeClr val="accent1"/>
                </a:solidFill>
              </a:rPr>
              <a:t>health</a:t>
            </a:r>
            <a:r>
              <a:rPr lang="en-US" dirty="0" smtClean="0"/>
              <a:t> of the world’s population is progressively </a:t>
            </a:r>
            <a:r>
              <a:rPr lang="en-US" dirty="0" smtClean="0">
                <a:solidFill>
                  <a:schemeClr val="accent1"/>
                </a:solidFill>
              </a:rPr>
              <a:t>improving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This is reflected in the increase in </a:t>
            </a:r>
            <a:r>
              <a:rPr lang="en-US" dirty="0" smtClean="0">
                <a:solidFill>
                  <a:schemeClr val="accent1"/>
                </a:solidFill>
              </a:rPr>
              <a:t>life expectancy</a:t>
            </a:r>
            <a:r>
              <a:rPr lang="en-US" dirty="0" smtClean="0"/>
              <a:t> for the great majority of the countries over the last 40 years according to WHO.</a:t>
            </a:r>
          </a:p>
          <a:p>
            <a:pPr algn="l" rtl="0"/>
            <a:r>
              <a:rPr lang="en-US" dirty="0" smtClean="0"/>
              <a:t>In Central America, for example, the life expectancy has increased from 55 years in 1960 to 71 years in 2000.</a:t>
            </a:r>
          </a:p>
          <a:p>
            <a:pPr algn="l" rtl="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27762" y="478144"/>
            <a:ext cx="725805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Pharmaceutical importance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87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The Pharmaceutical importance of Bacteria derives from the fact that many of the important bacteria are </a:t>
            </a:r>
            <a:r>
              <a:rPr lang="en-US" sz="2000" b="1" dirty="0" smtClean="0">
                <a:solidFill>
                  <a:srgbClr val="00B050"/>
                </a:solidFill>
              </a:rPr>
              <a:t>pathogens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algn="l" rtl="0"/>
            <a:endParaRPr lang="en-US" sz="2000" dirty="0" smtClean="0">
              <a:solidFill>
                <a:schemeClr val="tx2"/>
              </a:solidFill>
            </a:endParaRPr>
          </a:p>
          <a:p>
            <a:pPr algn="l" rtl="0"/>
            <a:r>
              <a:rPr lang="en-US" sz="2000" dirty="0"/>
              <a:t>S</a:t>
            </a:r>
            <a:r>
              <a:rPr lang="en-US" sz="2000" dirty="0" smtClean="0"/>
              <a:t>ome of these pathogens are of longstanding notoriety as a result of their ability to </a:t>
            </a:r>
            <a:r>
              <a:rPr lang="en-US" sz="2000" dirty="0" smtClean="0">
                <a:solidFill>
                  <a:schemeClr val="tx2"/>
                </a:solidFill>
              </a:rPr>
              <a:t>resist the activity of antibiotics and biocides</a:t>
            </a:r>
            <a:r>
              <a:rPr lang="en-US" sz="2000" dirty="0" smtClean="0"/>
              <a:t> (disinfectants, antiseptics and preservatives).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The majority of the other categories of </a:t>
            </a:r>
            <a:r>
              <a:rPr lang="en-US" sz="2000" b="1" dirty="0">
                <a:solidFill>
                  <a:srgbClr val="00B050"/>
                </a:solidFill>
              </a:rPr>
              <a:t>clinically important antibiotics </a:t>
            </a:r>
            <a:r>
              <a:rPr lang="en-US" sz="2000" dirty="0" smtClean="0"/>
              <a:t>are produced by species of bacteria, notably </a:t>
            </a:r>
            <a:r>
              <a:rPr lang="en-US" sz="2000" dirty="0" err="1" smtClean="0">
                <a:solidFill>
                  <a:schemeClr val="tx2"/>
                </a:solidFill>
              </a:rPr>
              <a:t>streptomycetes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/>
              <a:t>V</a:t>
            </a:r>
            <a:r>
              <a:rPr lang="en-US" sz="2000" dirty="0" smtClean="0"/>
              <a:t>ariety of bacteria are exploited commercially in the </a:t>
            </a:r>
            <a:r>
              <a:rPr lang="en-US" sz="2000" b="1" dirty="0">
                <a:solidFill>
                  <a:srgbClr val="00B050"/>
                </a:solidFill>
              </a:rPr>
              <a:t>manufacture of other medicines </a:t>
            </a:r>
            <a:r>
              <a:rPr lang="en-US" sz="2000" dirty="0" smtClean="0"/>
              <a:t>including steroids, enzymes and carbohydrates.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46584" y="428931"/>
            <a:ext cx="8435280" cy="1143000"/>
          </a:xfrm>
        </p:spPr>
        <p:txBody>
          <a:bodyPr>
            <a:noAutofit/>
          </a:bodyPr>
          <a:lstStyle/>
          <a:p>
            <a:r>
              <a:rPr lang="en-US" sz="4000" u="sng" dirty="0"/>
              <a:t>Prokaryotes </a:t>
            </a:r>
            <a:br>
              <a:rPr lang="en-US" sz="4000" u="sng" dirty="0"/>
            </a:br>
            <a:r>
              <a:rPr lang="en-US" sz="4000" dirty="0" err="1" smtClean="0"/>
              <a:t>Archaea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95314"/>
            <a:ext cx="8363272" cy="4786757"/>
          </a:xfrm>
        </p:spPr>
        <p:txBody>
          <a:bodyPr rtlCol="0">
            <a:normAutofit/>
          </a:bodyPr>
          <a:lstStyle/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other subdivision of prokaryotes, the </a:t>
            </a:r>
            <a:r>
              <a:rPr lang="en-US" dirty="0" err="1" smtClean="0">
                <a:solidFill>
                  <a:schemeClr val="accent1"/>
                </a:solidFill>
                <a:ea typeface="+mn-ea"/>
                <a:cs typeface="+mn-cs"/>
              </a:rPr>
              <a:t>archaea</a:t>
            </a:r>
            <a:r>
              <a:rPr lang="en-US" dirty="0" smtClean="0">
                <a:ea typeface="+mn-ea"/>
                <a:cs typeface="+mn-cs"/>
              </a:rPr>
              <a:t>, have little or no pharmaceutical importance </a:t>
            </a:r>
          </a:p>
          <a:p>
            <a:pPr algn="l" rtl="0">
              <a:defRPr/>
            </a:pPr>
            <a:r>
              <a:rPr lang="en-US" dirty="0" err="1" smtClean="0"/>
              <a:t>Archaea</a:t>
            </a:r>
            <a:r>
              <a:rPr lang="en-US" dirty="0" smtClean="0"/>
              <a:t>  are </a:t>
            </a:r>
            <a:r>
              <a:rPr lang="en-US" dirty="0" smtClean="0">
                <a:ea typeface="+mn-ea"/>
                <a:cs typeface="+mn-cs"/>
              </a:rPr>
              <a:t>largely comprise organisms capable of living in extreme environments (e.g. high temperatures, extreme salinity or pH).</a:t>
            </a: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34685" y="457200"/>
            <a:ext cx="8229600" cy="1143000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sz="4800" b="1" dirty="0" smtClean="0"/>
              <a:t>Eukaryotes </a:t>
            </a:r>
            <a:br>
              <a:rPr lang="en-US" sz="4800" b="1" dirty="0" smtClean="0"/>
            </a:br>
            <a:r>
              <a:rPr lang="en-US" sz="4800" b="1" dirty="0"/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sz="2595" u="sng" dirty="0" smtClean="0">
                <a:ea typeface="+mn-ea"/>
                <a:cs typeface="+mn-cs"/>
              </a:rPr>
              <a:t>Fungi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Fungi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eukaryotes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algn="l" rtl="0">
              <a:defRPr/>
            </a:pPr>
            <a:r>
              <a:rPr lang="en-US" dirty="0"/>
              <a:t>Fungi </a:t>
            </a:r>
            <a:r>
              <a:rPr lang="en-US" dirty="0" smtClean="0"/>
              <a:t> </a:t>
            </a:r>
            <a:r>
              <a:rPr lang="en-US" dirty="0" smtClean="0">
                <a:ea typeface="+mn-ea"/>
                <a:cs typeface="+mn-cs"/>
              </a:rPr>
              <a:t>are structurally more complex and varied in appearance. 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term fungus covers both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yeasts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moulds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528" y="481467"/>
            <a:ext cx="7766954" cy="1143000"/>
          </a:xfrm>
        </p:spPr>
        <p:txBody>
          <a:bodyPr>
            <a:noAutofit/>
          </a:bodyPr>
          <a:lstStyle/>
          <a:p>
            <a:pPr rtl="0"/>
            <a:r>
              <a:rPr lang="en-US" sz="4000" b="1" dirty="0"/>
              <a:t>Eukaryotes </a:t>
            </a:r>
            <a:br>
              <a:rPr lang="en-US" sz="4000" b="1" dirty="0"/>
            </a:br>
            <a:r>
              <a:rPr lang="en-US" sz="4000" b="1" dirty="0" smtClean="0"/>
              <a:t>Fungi ---- Yeast</a:t>
            </a:r>
            <a:r>
              <a:rPr lang="ar-JO" sz="4000" b="1" dirty="0" smtClean="0"/>
              <a:t> 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None/>
              <a:defRPr/>
            </a:pPr>
            <a:r>
              <a:rPr lang="en-US" sz="2800" u="sng" dirty="0"/>
              <a:t>Yeasts</a:t>
            </a:r>
            <a:endParaRPr lang="en-US" sz="2595" u="sng" dirty="0" smtClean="0">
              <a:ea typeface="+mn-ea"/>
              <a:cs typeface="+mn-cs"/>
            </a:endParaRP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Yeasts are normally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unicellular</a:t>
            </a:r>
            <a:r>
              <a:rPr lang="en-US" dirty="0" smtClean="0">
                <a:ea typeface="+mn-ea"/>
                <a:cs typeface="+mn-cs"/>
              </a:rPr>
              <a:t> organisms that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larger</a:t>
            </a:r>
            <a:r>
              <a:rPr lang="en-US" dirty="0" smtClean="0">
                <a:ea typeface="+mn-ea"/>
                <a:cs typeface="+mn-cs"/>
              </a:rPr>
              <a:t> than bacteria (typically 5–10 mm) </a:t>
            </a:r>
          </a:p>
          <a:p>
            <a:pPr algn="l" rtl="0">
              <a:defRPr/>
            </a:pPr>
            <a:r>
              <a:rPr lang="en-US" dirty="0"/>
              <a:t>Yeasts divide </a:t>
            </a:r>
            <a:r>
              <a:rPr lang="en-US" dirty="0" smtClean="0">
                <a:ea typeface="+mn-ea"/>
                <a:cs typeface="+mn-cs"/>
              </a:rPr>
              <a:t>either by a process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binary fission or budding</a:t>
            </a:r>
            <a:r>
              <a:rPr lang="en-US" dirty="0" smtClean="0">
                <a:ea typeface="+mn-ea"/>
                <a:cs typeface="+mn-cs"/>
              </a:rPr>
              <a:t> (whereby a daughter cell arises as a swelling or protrusion from the parent that eventually separates to lead an independent existence</a:t>
            </a:r>
            <a:endParaRPr lang="en-US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14375" y="418045"/>
            <a:ext cx="7472386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Eukaryotes </a:t>
            </a:r>
            <a:br>
              <a:rPr lang="en-US" sz="4000" b="1" dirty="0"/>
            </a:br>
            <a:r>
              <a:rPr lang="en-US" sz="4000" b="1" dirty="0"/>
              <a:t>Fungi ---- </a:t>
            </a:r>
            <a:r>
              <a:rPr lang="en-US" sz="4000" b="1" dirty="0" err="1" smtClean="0"/>
              <a:t>Mould</a:t>
            </a:r>
            <a:r>
              <a:rPr lang="ar-JO" sz="4000" b="1" dirty="0" smtClean="0"/>
              <a:t> </a:t>
            </a:r>
            <a:endParaRPr lang="en-US" sz="40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u="sng" dirty="0" smtClean="0"/>
              <a:t>Mould</a:t>
            </a:r>
          </a:p>
          <a:p>
            <a:pPr algn="l" rtl="0"/>
            <a:r>
              <a:rPr lang="en-US" sz="2800" dirty="0" smtClean="0"/>
              <a:t>Mould is an imprecise term used to describe fungi that do not form fruiting bodies visible to the naked eye &amp; are composed of </a:t>
            </a:r>
            <a:r>
              <a:rPr lang="en-US" sz="2800" dirty="0" smtClean="0">
                <a:solidFill>
                  <a:schemeClr val="tx2"/>
                </a:solidFill>
              </a:rPr>
              <a:t>filaments</a:t>
            </a:r>
            <a:r>
              <a:rPr lang="en-US" sz="2800" dirty="0" smtClean="0"/>
              <a:t> which </a:t>
            </a:r>
            <a:r>
              <a:rPr lang="en-US" sz="2800" i="1" dirty="0" smtClean="0"/>
              <a:t>en masse </a:t>
            </a:r>
            <a:r>
              <a:rPr lang="en-US" sz="2800" dirty="0" smtClean="0"/>
              <a:t>appear </a:t>
            </a:r>
            <a:r>
              <a:rPr lang="en-US" sz="2800" dirty="0" smtClean="0">
                <a:solidFill>
                  <a:schemeClr val="tx2"/>
                </a:solidFill>
              </a:rPr>
              <a:t>fuzzy or powder</a:t>
            </a:r>
            <a:r>
              <a:rPr lang="en-US" sz="2800" dirty="0" smtClean="0"/>
              <a:t>y.</a:t>
            </a:r>
          </a:p>
          <a:p>
            <a:pPr algn="l" rtl="0"/>
            <a:r>
              <a:rPr lang="en-US" sz="2800" dirty="0" smtClean="0"/>
              <a:t>Most moulds consist of a tangled mass (</a:t>
            </a:r>
            <a:r>
              <a:rPr lang="en-US" sz="2800" dirty="0" smtClean="0">
                <a:solidFill>
                  <a:schemeClr val="tx2"/>
                </a:solidFill>
              </a:rPr>
              <a:t>mycelium</a:t>
            </a:r>
            <a:r>
              <a:rPr lang="en-US" sz="2800" dirty="0" smtClean="0"/>
              <a:t>) of filaments or threads (</a:t>
            </a:r>
            <a:r>
              <a:rPr lang="en-US" sz="2800" dirty="0" err="1" smtClean="0"/>
              <a:t>hyphae</a:t>
            </a:r>
            <a:r>
              <a:rPr lang="en-US" sz="2800" dirty="0" smtClean="0"/>
              <a:t>) which vary between 1 and &gt; 50 mm wide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910134"/>
            <a:ext cx="28194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133981"/>
            <a:ext cx="2743200" cy="16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ctr" rtl="0"/>
            <a:endParaRPr lang="ar-JO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>
            <a:off x="827584" y="1124744"/>
            <a:ext cx="3894584" cy="5157192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4000" dirty="0" smtClean="0"/>
              <a:t>Mold colonies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fuzzy and fluffy or powdery in appearance.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tend to spread outward and across larger areas.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impart a "moldy" odor to their substrates.</a:t>
            </a:r>
          </a:p>
          <a:p>
            <a:pPr algn="l" rtl="0"/>
            <a:r>
              <a:rPr lang="en-US" sz="4000" dirty="0" smtClean="0"/>
              <a:t>Yeast colonies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more contact and round and dome-shaped.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grow to a certain size and stop and limited in their diameter.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impart a sweet odor to the air as they ferment sugars.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Yeasts are common </a:t>
            </a:r>
            <a:r>
              <a:rPr lang="en-US" dirty="0" err="1" smtClean="0"/>
              <a:t>fermenters</a:t>
            </a:r>
            <a:r>
              <a:rPr lang="en-US" dirty="0" smtClean="0"/>
              <a:t> of sugars and are valuable for baking.</a:t>
            </a:r>
            <a:endParaRPr lang="ar-JO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260648"/>
            <a:ext cx="8640960" cy="6597352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155955"/>
          </a:xfrm>
          <a:prstGeom prst="rect">
            <a:avLst/>
          </a:prstGeom>
          <a:noFill/>
        </p:spPr>
      </p:pic>
      <p:pic>
        <p:nvPicPr>
          <p:cNvPr id="3074" name="Picture 2" descr="C:\Users\TOSHIBA\Desktop\340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695900" cy="2448272"/>
          </a:xfrm>
          <a:prstGeom prst="rect">
            <a:avLst/>
          </a:prstGeom>
          <a:noFill/>
        </p:spPr>
      </p:pic>
      <p:pic>
        <p:nvPicPr>
          <p:cNvPr id="9" name="Picture 3" descr="C:\Users\TOSHIBA\Desktop\mol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476672"/>
            <a:ext cx="2906505" cy="1728192"/>
          </a:xfrm>
          <a:prstGeom prst="rect">
            <a:avLst/>
          </a:prstGeom>
          <a:noFill/>
        </p:spPr>
      </p:pic>
      <p:pic>
        <p:nvPicPr>
          <p:cNvPr id="10" name="Picture 4" descr="C:\Users\TOSHIBA\Desktop\dsc_0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872"/>
            <a:ext cx="3007346" cy="1893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Most fungi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saprophytes</a:t>
            </a:r>
            <a:r>
              <a:rPr lang="en-US" dirty="0" smtClean="0">
                <a:ea typeface="+mn-ea"/>
                <a:cs typeface="+mn-cs"/>
              </a:rPr>
              <a:t> with relatively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few</a:t>
            </a:r>
            <a:r>
              <a:rPr lang="en-US" dirty="0" smtClean="0">
                <a:ea typeface="+mn-ea"/>
                <a:cs typeface="+mn-cs"/>
              </a:rPr>
              <a:t> having </a:t>
            </a:r>
            <a:r>
              <a:rPr lang="en-US" b="1" dirty="0" smtClean="0">
                <a:solidFill>
                  <a:srgbClr val="00B050"/>
                </a:solidFill>
                <a:ea typeface="+mn-ea"/>
                <a:cs typeface="+mn-cs"/>
              </a:rPr>
              <a:t>pathogenic potential</a:t>
            </a:r>
          </a:p>
          <a:p>
            <a:pPr algn="l" rtl="0">
              <a:defRPr/>
            </a:pPr>
            <a:r>
              <a:rPr lang="en-US" dirty="0" smtClean="0"/>
              <a:t>Fungi </a:t>
            </a:r>
            <a:r>
              <a:rPr lang="en-US" dirty="0" smtClean="0">
                <a:ea typeface="+mn-ea"/>
                <a:cs typeface="+mn-cs"/>
              </a:rPr>
              <a:t>ability to form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spores</a:t>
            </a:r>
            <a:r>
              <a:rPr lang="en-US" dirty="0" smtClean="0">
                <a:ea typeface="+mn-ea"/>
                <a:cs typeface="+mn-cs"/>
              </a:rPr>
              <a:t> that are resistant to drying makes them important as </a:t>
            </a:r>
            <a:r>
              <a:rPr lang="en-US" b="1" dirty="0">
                <a:solidFill>
                  <a:srgbClr val="00B050"/>
                </a:solidFill>
              </a:rPr>
              <a:t>contaminants of pharmaceutical raw materials</a:t>
            </a:r>
            <a:r>
              <a:rPr lang="en-US" dirty="0" smtClean="0">
                <a:ea typeface="+mn-ea"/>
                <a:cs typeface="+mn-cs"/>
              </a:rPr>
              <a:t>, particularly materials of vegetable origin.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However, the degree of resistance presented by the spores is usually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less</a:t>
            </a:r>
            <a:r>
              <a:rPr lang="en-US" dirty="0" smtClean="0">
                <a:ea typeface="+mn-ea"/>
                <a:cs typeface="+mn-cs"/>
              </a:rPr>
              <a:t> than that exhibited by bacteria, and fungi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do not represent a sterilization problem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Fungi are capable of initiating an infection in persons with;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impaired immune function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algn="l" rtl="0">
              <a:defRPr/>
            </a:pPr>
            <a:r>
              <a:rPr lang="en-US" dirty="0" smtClean="0">
                <a:ea typeface="+mn-ea"/>
                <a:cs typeface="+mn-cs"/>
              </a:rPr>
              <a:t>the term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opportunist pathogens </a:t>
            </a:r>
            <a:r>
              <a:rPr lang="en-US" dirty="0" smtClean="0">
                <a:ea typeface="+mn-ea"/>
                <a:cs typeface="+mn-cs"/>
              </a:rPr>
              <a:t>is used to describe microorganisms (of all types) possessing this characteristic. (AIDS, Cancer, Radiotherapy, Chemotherapy) </a:t>
            </a:r>
          </a:p>
          <a:p>
            <a:pPr algn="l" rtl="0">
              <a:defRPr/>
            </a:pPr>
            <a:endParaRPr lang="en-US" dirty="0" smtClean="0">
              <a:ea typeface="+mn-ea"/>
              <a:cs typeface="+mn-cs"/>
            </a:endParaRPr>
          </a:p>
          <a:p>
            <a:pPr algn="l" rtl="0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7762" y="478144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Pharmaceutical importance of </a:t>
            </a:r>
            <a:br>
              <a:rPr lang="en-US" sz="3600" dirty="0" smtClean="0"/>
            </a:br>
            <a:r>
              <a:rPr lang="en-US" sz="3600" dirty="0" smtClean="0"/>
              <a:t>Fungi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48800" y="1196752"/>
            <a:ext cx="8229600" cy="21602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Biology of selected microorganisms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en-US" dirty="0" smtClean="0"/>
              <a:t>(</a:t>
            </a:r>
            <a:r>
              <a:rPr lang="en-US" b="1" dirty="0" smtClean="0"/>
              <a:t>Bacteria</a:t>
            </a:r>
            <a:r>
              <a:rPr lang="en-US" dirty="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6084" y="2906242"/>
            <a:ext cx="8229600" cy="216023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dirty="0" smtClean="0"/>
              <a:t>Size and shape</a:t>
            </a:r>
          </a:p>
          <a:p>
            <a:pPr algn="l" rtl="0"/>
            <a:r>
              <a:rPr lang="en-US" dirty="0" smtClean="0"/>
              <a:t>Cellular 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3177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Biology of selected microorganisms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b="1" dirty="0" smtClean="0"/>
              <a:t>Bacteria</a:t>
            </a:r>
            <a:r>
              <a:rPr lang="en-US" sz="36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fontScale="70000" lnSpcReduction="20000"/>
          </a:bodyPr>
          <a:lstStyle/>
          <a:p>
            <a:pPr marL="514350" indent="-514350"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b="1" u="sng" dirty="0" smtClean="0">
                <a:ea typeface="+mn-ea"/>
                <a:cs typeface="+mn-cs"/>
              </a:rPr>
              <a:t>1. Size and shape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800" dirty="0"/>
              <a:t>Bacteria are the smallest free living organisms, their size being measured in </a:t>
            </a:r>
            <a:r>
              <a:rPr lang="en-US" sz="2800" b="1" dirty="0" err="1"/>
              <a:t>micrometres</a:t>
            </a:r>
            <a:r>
              <a:rPr lang="en-US" sz="2800" dirty="0"/>
              <a:t> (microns).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  <a:cs typeface="+mn-cs"/>
              </a:rPr>
              <a:t>The majority of bacteria are 1–5 µ</a:t>
            </a:r>
            <a:r>
              <a:rPr lang="en-US" sz="2800" dirty="0" smtClean="0"/>
              <a:t>m</a:t>
            </a:r>
            <a:r>
              <a:rPr lang="en-US" sz="2800" dirty="0" smtClean="0">
                <a:ea typeface="+mn-ea"/>
                <a:cs typeface="+mn-cs"/>
              </a:rPr>
              <a:t> long and 1–2µm in diameter.</a:t>
            </a:r>
            <a:endParaRPr lang="en-US" sz="2600" b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  <a:cs typeface="+mn-cs"/>
              </a:rPr>
              <a:t>The majority of bacteria are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unicellular</a:t>
            </a:r>
            <a:r>
              <a:rPr lang="en-US" sz="2800" dirty="0" smtClean="0">
                <a:ea typeface="+mn-ea"/>
                <a:cs typeface="+mn-cs"/>
              </a:rPr>
              <a:t> and possess </a:t>
            </a:r>
            <a:r>
              <a:rPr lang="en-US" sz="2800" dirty="0" smtClean="0">
                <a:solidFill>
                  <a:schemeClr val="tx2"/>
                </a:solidFill>
                <a:ea typeface="+mn-ea"/>
                <a:cs typeface="+mn-cs"/>
              </a:rPr>
              <a:t>simple shapes</a:t>
            </a:r>
            <a:r>
              <a:rPr lang="en-US" sz="2800" dirty="0" smtClean="0">
                <a:ea typeface="+mn-ea"/>
                <a:cs typeface="+mn-cs"/>
              </a:rPr>
              <a:t>, e.g. 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 smtClean="0"/>
              <a:t>round (</a:t>
            </a:r>
            <a:r>
              <a:rPr lang="en-US" sz="2900" dirty="0" err="1" smtClean="0"/>
              <a:t>cocci</a:t>
            </a:r>
            <a:r>
              <a:rPr lang="en-US" sz="2900" dirty="0" smtClean="0"/>
              <a:t>)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 smtClean="0"/>
              <a:t>cylindrical (rod)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/>
              <a:t>curved rods </a:t>
            </a:r>
            <a:r>
              <a:rPr lang="en-US" sz="2900" dirty="0" smtClean="0"/>
              <a:t>(</a:t>
            </a:r>
            <a:r>
              <a:rPr lang="en-US" sz="2900" dirty="0" err="1" smtClean="0"/>
              <a:t>vibrios</a:t>
            </a:r>
            <a:r>
              <a:rPr lang="en-US" sz="2900" dirty="0" smtClean="0"/>
              <a:t>)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 smtClean="0"/>
              <a:t>longer rigid curved organisms with multiple spirals (</a:t>
            </a:r>
            <a:r>
              <a:rPr lang="en-US" sz="2900" dirty="0" err="1" smtClean="0"/>
              <a:t>spirochaetes</a:t>
            </a:r>
            <a:r>
              <a:rPr lang="en-US" sz="2900" dirty="0" smtClean="0"/>
              <a:t>)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 err="1" smtClean="0"/>
              <a:t>Actinomycetes</a:t>
            </a:r>
            <a:r>
              <a:rPr lang="en-US" sz="2900" dirty="0" smtClean="0"/>
              <a:t> </a:t>
            </a:r>
            <a:r>
              <a:rPr lang="en-US" sz="2900" dirty="0"/>
              <a:t>: rigid bacteria resembling fungi ( lengthy branched </a:t>
            </a:r>
            <a:r>
              <a:rPr lang="en-US" sz="2900" dirty="0" smtClean="0"/>
              <a:t>filaments)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900" dirty="0" smtClean="0"/>
              <a:t>Mycoplasmas </a:t>
            </a:r>
            <a:r>
              <a:rPr lang="en-US" sz="2900" dirty="0"/>
              <a:t>highly pleomorphic (lack a conventional peptidoglycan (</a:t>
            </a:r>
            <a:r>
              <a:rPr lang="en-US" sz="2900" dirty="0" err="1"/>
              <a:t>murein</a:t>
            </a:r>
            <a:r>
              <a:rPr lang="en-US" sz="2900" dirty="0"/>
              <a:t>) cell wall) </a:t>
            </a:r>
          </a:p>
          <a:p>
            <a:pPr marL="1332000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ea typeface="+mn-ea"/>
                <a:cs typeface="+mn-cs"/>
              </a:rPr>
              <a:t> </a:t>
            </a:r>
            <a:endParaRPr lang="en-US" sz="2600" b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600" b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600" b="1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345" y="5581600"/>
            <a:ext cx="24482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291" y="5409025"/>
            <a:ext cx="1260648" cy="10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4254" y="5365576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91" y="5409025"/>
            <a:ext cx="1152128" cy="10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325" y="5383724"/>
            <a:ext cx="1207192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Biology of selected microorganisms</a:t>
            </a:r>
            <a:br>
              <a:rPr lang="en-US" sz="3600" dirty="0" smtClean="0"/>
            </a:br>
            <a:r>
              <a:rPr lang="en-US" sz="3600" dirty="0" smtClean="0"/>
              <a:t>(Bacteria)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charset="2"/>
              <a:buNone/>
            </a:pPr>
            <a:r>
              <a:rPr lang="en-US" b="1" u="sng" dirty="0" smtClean="0"/>
              <a:t>2. Cellular components</a:t>
            </a:r>
          </a:p>
          <a:p>
            <a:pPr algn="l" rtl="0"/>
            <a:r>
              <a:rPr lang="en-US" dirty="0" smtClean="0"/>
              <a:t>Bacteria possess a fairly </a:t>
            </a:r>
            <a:r>
              <a:rPr lang="en-US" dirty="0" smtClean="0">
                <a:solidFill>
                  <a:schemeClr val="tx2"/>
                </a:solidFill>
              </a:rPr>
              <a:t>simple</a:t>
            </a:r>
            <a:r>
              <a:rPr lang="en-US" dirty="0" smtClean="0"/>
              <a:t> base cell structure, comprising cell wall, </a:t>
            </a:r>
            <a:r>
              <a:rPr lang="en-US" dirty="0" err="1" smtClean="0"/>
              <a:t>cytoplasmic</a:t>
            </a:r>
            <a:r>
              <a:rPr lang="en-US" dirty="0" smtClean="0"/>
              <a:t> membrane, </a:t>
            </a:r>
            <a:r>
              <a:rPr lang="en-US" dirty="0" err="1" smtClean="0"/>
              <a:t>nucleoid</a:t>
            </a:r>
            <a:r>
              <a:rPr lang="en-US" dirty="0" smtClean="0"/>
              <a:t>, </a:t>
            </a:r>
            <a:r>
              <a:rPr lang="en-US" dirty="0" err="1" smtClean="0"/>
              <a:t>ribosomes</a:t>
            </a:r>
            <a:r>
              <a:rPr lang="en-US" dirty="0" smtClean="0"/>
              <a:t>.</a:t>
            </a:r>
          </a:p>
          <a:p>
            <a:pPr algn="l" rtl="0">
              <a:buFont typeface="Wingdings 2" charset="2"/>
              <a:buNone/>
            </a:pPr>
            <a:endParaRPr lang="en-US" dirty="0" smtClean="0"/>
          </a:p>
        </p:txBody>
      </p:sp>
      <p:pic>
        <p:nvPicPr>
          <p:cNvPr id="40964" name="Picture 3" descr="prokaryo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33800"/>
            <a:ext cx="4495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00232" y="819151"/>
            <a:ext cx="62579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development of the many vaccines and other anti-</a:t>
            </a:r>
            <a:r>
              <a:rPr lang="en-US" dirty="0" err="1" smtClean="0"/>
              <a:t>infectives</a:t>
            </a:r>
            <a:r>
              <a:rPr lang="en-US" dirty="0" smtClean="0"/>
              <a:t> are: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rucial to the improvement in world heath </a:t>
            </a:r>
          </a:p>
          <a:p>
            <a:pPr algn="l" rtl="0"/>
            <a:r>
              <a:rPr lang="en-US" dirty="0" smtClean="0"/>
              <a:t>Large investment in research by the major international pharmaceutical companies.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 It is very important for several reasons to have a good knowledge of these structures and their functions.</a:t>
            </a:r>
          </a:p>
          <a:p>
            <a:pPr algn="l" rtl="0"/>
            <a:r>
              <a:rPr lang="en-US" dirty="0" smtClean="0"/>
              <a:t>From a pharmaceutical and health-care perspective, it is important to be able to know </a:t>
            </a:r>
            <a:r>
              <a:rPr lang="en-US" dirty="0" smtClean="0">
                <a:solidFill>
                  <a:schemeClr val="tx2"/>
                </a:solidFill>
              </a:rPr>
              <a:t>how to kill</a:t>
            </a:r>
            <a:r>
              <a:rPr lang="en-US" dirty="0" smtClean="0"/>
              <a:t> bacterial contaminants and disease-causing organisms.</a:t>
            </a:r>
          </a:p>
          <a:p>
            <a:pPr algn="l" rtl="0"/>
            <a:r>
              <a:rPr lang="en-US" dirty="0" smtClean="0"/>
              <a:t>The essence of antimicrobial chemotherapy is </a:t>
            </a:r>
            <a:r>
              <a:rPr lang="en-US" dirty="0" smtClean="0">
                <a:solidFill>
                  <a:schemeClr val="tx2"/>
                </a:solidFill>
              </a:rPr>
              <a:t>selective toxicity.</a:t>
            </a:r>
          </a:p>
          <a:p>
            <a:pPr algn="l" rtl="0"/>
            <a:r>
              <a:rPr lang="en-US" dirty="0" smtClean="0"/>
              <a:t>This is achieved by exploiting </a:t>
            </a:r>
            <a:r>
              <a:rPr lang="en-US" dirty="0" smtClean="0">
                <a:solidFill>
                  <a:schemeClr val="tx2"/>
                </a:solidFill>
              </a:rPr>
              <a:t>differences</a:t>
            </a:r>
            <a:r>
              <a:rPr lang="en-US" dirty="0" smtClean="0"/>
              <a:t> between the structure and metabolism of bacteria and host cells.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Cellular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65" y="1867857"/>
            <a:ext cx="8229600" cy="4757758"/>
          </a:xfrm>
        </p:spPr>
        <p:txBody>
          <a:bodyPr rtlCol="0">
            <a:normAutofit fontScale="32500" lnSpcReduction="20000"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7200" dirty="0" smtClean="0">
                <a:ea typeface="+mn-ea"/>
                <a:cs typeface="+mn-cs"/>
              </a:rPr>
              <a:t>The bacterial cell wall is an extremely important structure, being essential for the </a:t>
            </a:r>
            <a:r>
              <a:rPr lang="en-US" sz="7200" dirty="0" smtClean="0">
                <a:solidFill>
                  <a:schemeClr val="tx2"/>
                </a:solidFill>
                <a:ea typeface="+mn-ea"/>
                <a:cs typeface="+mn-cs"/>
              </a:rPr>
              <a:t>maintenance of the shape and integrity</a:t>
            </a:r>
            <a:r>
              <a:rPr lang="en-US" sz="7200" dirty="0" smtClean="0">
                <a:ea typeface="+mn-ea"/>
                <a:cs typeface="+mn-cs"/>
              </a:rPr>
              <a:t> of the bacterial cell.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7200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7200" dirty="0" smtClean="0">
                <a:ea typeface="+mn-ea"/>
                <a:cs typeface="+mn-cs"/>
              </a:rPr>
              <a:t>It is chemically unlike any structure present in eukaryotic cells and is therefore an </a:t>
            </a:r>
            <a:r>
              <a:rPr lang="en-US" sz="7200" dirty="0" smtClean="0">
                <a:solidFill>
                  <a:schemeClr val="tx2"/>
                </a:solidFill>
                <a:ea typeface="+mn-ea"/>
                <a:cs typeface="+mn-cs"/>
              </a:rPr>
              <a:t>obvious target </a:t>
            </a:r>
            <a:r>
              <a:rPr lang="en-US" sz="7200" dirty="0" smtClean="0">
                <a:ea typeface="+mn-ea"/>
                <a:cs typeface="+mn-cs"/>
              </a:rPr>
              <a:t>for antibiotics that can attack and kill bacteria without harm to the host.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7200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7200" dirty="0" smtClean="0">
                <a:ea typeface="+mn-ea"/>
                <a:cs typeface="+mn-cs"/>
              </a:rPr>
              <a:t>The primary function of the cell wall is to provide a </a:t>
            </a:r>
            <a:r>
              <a:rPr lang="en-US" sz="7200" dirty="0" smtClean="0">
                <a:solidFill>
                  <a:schemeClr val="tx2"/>
                </a:solidFill>
                <a:ea typeface="+mn-ea"/>
                <a:cs typeface="+mn-cs"/>
              </a:rPr>
              <a:t>strong, rigid </a:t>
            </a:r>
            <a:r>
              <a:rPr lang="en-US" sz="7200" dirty="0" smtClean="0">
                <a:ea typeface="+mn-ea"/>
                <a:cs typeface="+mn-cs"/>
              </a:rPr>
              <a:t>structural component that can withstand the </a:t>
            </a:r>
            <a:r>
              <a:rPr lang="en-US" sz="7200" dirty="0" smtClean="0">
                <a:solidFill>
                  <a:schemeClr val="tx2"/>
                </a:solidFill>
                <a:ea typeface="+mn-ea"/>
                <a:cs typeface="+mn-cs"/>
              </a:rPr>
              <a:t>osmotic pressures </a:t>
            </a:r>
            <a:r>
              <a:rPr lang="en-US" sz="7200" dirty="0" smtClean="0">
                <a:ea typeface="+mn-ea"/>
                <a:cs typeface="+mn-cs"/>
              </a:rPr>
              <a:t>caused by high chemical concentrations of inorganic ions in the cell.</a:t>
            </a:r>
          </a:p>
          <a:p>
            <a:pPr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211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211" b="1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804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components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3600" b="1" u="sng" dirty="0"/>
              <a:t>Cell wall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Most bacterial cell walls have in common a unique structural component called </a:t>
            </a:r>
            <a:r>
              <a:rPr lang="en-US" dirty="0" smtClean="0">
                <a:solidFill>
                  <a:schemeClr val="tx2"/>
                </a:solidFill>
              </a:rPr>
              <a:t>peptidoglycan</a:t>
            </a:r>
            <a:r>
              <a:rPr lang="en-US" dirty="0" smtClean="0"/>
              <a:t>.</a:t>
            </a:r>
          </a:p>
          <a:p>
            <a:pPr algn="l" rtl="0">
              <a:buFont typeface="Wingdings" charset="2"/>
              <a:buChar char="Ø"/>
            </a:pPr>
            <a:r>
              <a:rPr lang="en-US" dirty="0" err="1" smtClean="0"/>
              <a:t>Peptidoglycan</a:t>
            </a:r>
            <a:r>
              <a:rPr lang="en-US" dirty="0" smtClean="0"/>
              <a:t> is a large macromolecule containing </a:t>
            </a:r>
            <a:r>
              <a:rPr lang="en-US" dirty="0" err="1" smtClean="0">
                <a:solidFill>
                  <a:schemeClr val="tx2"/>
                </a:solidFill>
              </a:rPr>
              <a:t>glycan</a:t>
            </a:r>
            <a:r>
              <a:rPr lang="en-US" dirty="0" smtClean="0">
                <a:solidFill>
                  <a:schemeClr val="tx2"/>
                </a:solidFill>
              </a:rPr>
              <a:t> (polysaccharide) </a:t>
            </a:r>
            <a:r>
              <a:rPr lang="en-US" dirty="0" smtClean="0"/>
              <a:t>chains that are cross-linked by </a:t>
            </a:r>
            <a:r>
              <a:rPr lang="en-US" dirty="0" smtClean="0">
                <a:solidFill>
                  <a:schemeClr val="tx2"/>
                </a:solidFill>
              </a:rPr>
              <a:t>short peptide bridges</a:t>
            </a:r>
            <a:r>
              <a:rPr lang="en-US" dirty="0" smtClean="0"/>
              <a:t>. 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glycan</a:t>
            </a:r>
            <a:r>
              <a:rPr lang="en-US" dirty="0" smtClean="0"/>
              <a:t> chain acts as a </a:t>
            </a:r>
            <a:r>
              <a:rPr lang="en-US" dirty="0" smtClean="0">
                <a:solidFill>
                  <a:schemeClr val="tx2"/>
                </a:solidFill>
              </a:rPr>
              <a:t>backbone</a:t>
            </a:r>
            <a:r>
              <a:rPr lang="en-US" dirty="0" smtClean="0"/>
              <a:t> to </a:t>
            </a:r>
            <a:r>
              <a:rPr lang="en-US" dirty="0" err="1" smtClean="0"/>
              <a:t>peptidoglycan</a:t>
            </a:r>
            <a:r>
              <a:rPr lang="en-US" dirty="0" smtClean="0"/>
              <a:t>, and is composed of alternating residues of N-acetyl </a:t>
            </a:r>
            <a:r>
              <a:rPr lang="en-US" dirty="0" err="1" smtClean="0"/>
              <a:t>muramic</a:t>
            </a:r>
            <a:r>
              <a:rPr lang="en-US" dirty="0" smtClean="0"/>
              <a:t> acid (NAM) and N-acetyl glucosamine (NAG).</a:t>
            </a:r>
          </a:p>
          <a:p>
            <a:pPr algn="l" rt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5341" y="6754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components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3600" b="1" u="sng" dirty="0"/>
              <a:t>Cell wall</a:t>
            </a:r>
            <a:endParaRPr lang="en-US" sz="3600" dirty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l" rtl="0">
              <a:buFont typeface="Wingdings 2" charset="2"/>
              <a:buNone/>
            </a:pPr>
            <a:endParaRPr lang="en-US" sz="2400" b="1" u="sng" dirty="0" smtClean="0"/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To each molecule of NAM is attached a </a:t>
            </a:r>
            <a:r>
              <a:rPr lang="en-US" dirty="0" err="1" smtClean="0"/>
              <a:t>tetrapeptide</a:t>
            </a:r>
            <a:r>
              <a:rPr lang="en-US" dirty="0" smtClean="0"/>
              <a:t> consisting of the amino acids L-</a:t>
            </a:r>
            <a:r>
              <a:rPr lang="en-US" dirty="0" err="1" smtClean="0"/>
              <a:t>alanine</a:t>
            </a:r>
            <a:r>
              <a:rPr lang="en-US" dirty="0" smtClean="0"/>
              <a:t>, D-</a:t>
            </a:r>
            <a:r>
              <a:rPr lang="en-US" dirty="0" err="1" smtClean="0"/>
              <a:t>alanine</a:t>
            </a:r>
            <a:r>
              <a:rPr lang="en-US" dirty="0" smtClean="0"/>
              <a:t>, D-</a:t>
            </a:r>
            <a:r>
              <a:rPr lang="en-US" dirty="0" err="1" smtClean="0"/>
              <a:t>glutamic</a:t>
            </a:r>
            <a:r>
              <a:rPr lang="en-US" dirty="0" smtClean="0"/>
              <a:t> acid and either lysine or </a:t>
            </a:r>
            <a:r>
              <a:rPr lang="en-US" dirty="0" err="1" smtClean="0"/>
              <a:t>diaminopimelic</a:t>
            </a:r>
            <a:r>
              <a:rPr lang="en-US" dirty="0" smtClean="0"/>
              <a:t> acid (DAP).</a:t>
            </a:r>
            <a:endParaRPr lang="en-US" dirty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038600"/>
            <a:ext cx="3733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804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components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3600" b="1" u="sng" dirty="0"/>
              <a:t>Cell wall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This glycan </a:t>
            </a:r>
            <a:r>
              <a:rPr lang="en-US" dirty="0" err="1" smtClean="0"/>
              <a:t>tetrapeptide</a:t>
            </a:r>
            <a:r>
              <a:rPr lang="en-US" dirty="0" smtClean="0"/>
              <a:t> repeat unit is </a:t>
            </a:r>
            <a:r>
              <a:rPr lang="en-US" dirty="0" err="1" smtClean="0"/>
              <a:t>crosslinked</a:t>
            </a:r>
            <a:r>
              <a:rPr lang="en-US" dirty="0" smtClean="0"/>
              <a:t> to adjacent glycan chains, either through a </a:t>
            </a:r>
            <a:r>
              <a:rPr lang="en-US" dirty="0" smtClean="0">
                <a:solidFill>
                  <a:schemeClr val="tx2"/>
                </a:solidFill>
              </a:rPr>
              <a:t>direct peptide </a:t>
            </a:r>
            <a:r>
              <a:rPr lang="en-US" dirty="0" smtClean="0"/>
              <a:t>linkage or a </a:t>
            </a:r>
            <a:r>
              <a:rPr lang="en-US" dirty="0" smtClean="0">
                <a:solidFill>
                  <a:schemeClr val="tx2"/>
                </a:solidFill>
              </a:rPr>
              <a:t>peptide </a:t>
            </a:r>
            <a:r>
              <a:rPr lang="en-US" dirty="0" err="1" smtClean="0">
                <a:solidFill>
                  <a:schemeClr val="tx2"/>
                </a:solidFill>
              </a:rPr>
              <a:t>interbridge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algn="l" rtl="0">
              <a:buFont typeface="Wingdings" charset="2"/>
              <a:buChar char="Ø"/>
            </a:pPr>
            <a:endParaRPr lang="en-US" dirty="0" smtClean="0"/>
          </a:p>
          <a:p>
            <a:pPr algn="l" rtl="0">
              <a:buFont typeface="Wingdings" charset="2"/>
              <a:buChar char="Ø"/>
            </a:pPr>
            <a:endParaRPr lang="en-US" dirty="0" smtClean="0"/>
          </a:p>
          <a:p>
            <a:pPr algn="l" rt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86190"/>
            <a:ext cx="3733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4759" y="6523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components</a:t>
            </a:r>
          </a:p>
          <a:p>
            <a:pPr algn="ctr" defTabSz="914400" rtl="1">
              <a:spcBef>
                <a:spcPct val="0"/>
              </a:spcBef>
              <a:defRPr/>
            </a:pPr>
            <a:r>
              <a:rPr lang="en-US" sz="3600" b="1" u="sng" dirty="0"/>
              <a:t>Cell wall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+ve Vs Gram -ve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Bacteria can be divided into two large groups, </a:t>
            </a:r>
            <a:r>
              <a:rPr lang="en-US" dirty="0" smtClean="0">
                <a:solidFill>
                  <a:schemeClr val="tx2"/>
                </a:solidFill>
              </a:rPr>
              <a:t>Gram-positive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tx2"/>
                </a:solidFill>
              </a:rPr>
              <a:t> Gram-negative</a:t>
            </a:r>
            <a:r>
              <a:rPr lang="en-US" dirty="0" smtClean="0"/>
              <a:t>, on the basis of a differential staining technique called the </a:t>
            </a:r>
            <a:r>
              <a:rPr lang="en-US" dirty="0" smtClean="0">
                <a:solidFill>
                  <a:schemeClr val="tx2"/>
                </a:solidFill>
              </a:rPr>
              <a:t>Gram stain</a:t>
            </a:r>
            <a:r>
              <a:rPr lang="en-US" dirty="0" smtClean="0"/>
              <a:t>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Essentially, the Gram stain consists of treating a film of bacteria on a microscope slide with a solution of crystal violet, followed by a solution of iodine; these are then washed with an alcohol solution. </a:t>
            </a:r>
          </a:p>
          <a:p>
            <a:pPr marL="828000" algn="l" rtl="0">
              <a:buFont typeface="Wingdings" pitchFamily="2" charset="2"/>
              <a:buChar char="v"/>
            </a:pPr>
            <a:r>
              <a:rPr lang="en-US" dirty="0" smtClean="0"/>
              <a:t>Gram-negative organisms the </a:t>
            </a:r>
            <a:r>
              <a:rPr lang="en-US" dirty="0" smtClean="0">
                <a:solidFill>
                  <a:schemeClr val="tx2"/>
                </a:solidFill>
              </a:rPr>
              <a:t>cells lose the crystal violet–iodine complex </a:t>
            </a:r>
            <a:r>
              <a:rPr lang="en-US" dirty="0" smtClean="0"/>
              <a:t>and are rendered </a:t>
            </a:r>
            <a:r>
              <a:rPr lang="en-US" dirty="0" err="1" smtClean="0">
                <a:solidFill>
                  <a:schemeClr val="tx2"/>
                </a:solidFill>
              </a:rPr>
              <a:t>colourless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828000" algn="l" rtl="0">
              <a:buFont typeface="Wingdings" pitchFamily="2" charset="2"/>
              <a:buChar char="v"/>
            </a:pPr>
            <a:r>
              <a:rPr lang="en-US" dirty="0" smtClean="0"/>
              <a:t>Gram-positive cells </a:t>
            </a:r>
            <a:r>
              <a:rPr lang="en-US" dirty="0" smtClean="0">
                <a:solidFill>
                  <a:schemeClr val="tx2"/>
                </a:solidFill>
              </a:rPr>
              <a:t>retain</a:t>
            </a:r>
            <a:r>
              <a:rPr lang="en-US" dirty="0" smtClean="0"/>
              <a:t> the dye.</a:t>
            </a:r>
          </a:p>
          <a:p>
            <a:pPr algn="l" rt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+ve Vs Gram -ve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Both cell types are counter-stained with a different </a:t>
            </a:r>
            <a:r>
              <a:rPr lang="en-US" dirty="0" err="1" smtClean="0"/>
              <a:t>coloured</a:t>
            </a:r>
            <a:r>
              <a:rPr lang="en-US" dirty="0" smtClean="0"/>
              <a:t> dye, e.g. </a:t>
            </a:r>
            <a:r>
              <a:rPr lang="en-US" dirty="0" err="1" smtClean="0"/>
              <a:t>carbol</a:t>
            </a:r>
            <a:r>
              <a:rPr lang="en-US" dirty="0" smtClean="0"/>
              <a:t> </a:t>
            </a:r>
            <a:r>
              <a:rPr lang="en-US" dirty="0" err="1" smtClean="0"/>
              <a:t>fuchsin</a:t>
            </a:r>
            <a:r>
              <a:rPr lang="en-US" dirty="0" smtClean="0"/>
              <a:t>, which is red. Hence, under the light microscope Gram-negative cells appear red while Gram-positive cells are purple.</a:t>
            </a:r>
          </a:p>
          <a:p>
            <a:pPr algn="l" rtl="0">
              <a:buFont typeface="Wingdings" charset="2"/>
              <a:buChar char="Ø"/>
            </a:pPr>
            <a:endParaRPr lang="en-US" dirty="0" smtClean="0"/>
          </a:p>
          <a:p>
            <a:pPr algn="l" rt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+ve Vs Gram -ve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Gram-positive cell wall consists primarily of a single type of molecule whereas the </a:t>
            </a:r>
            <a:r>
              <a:rPr lang="en-US" dirty="0" smtClean="0">
                <a:solidFill>
                  <a:schemeClr val="tx2"/>
                </a:solidFill>
              </a:rPr>
              <a:t>Gram-negative</a:t>
            </a:r>
            <a:r>
              <a:rPr lang="en-US" dirty="0" smtClean="0"/>
              <a:t> cell wall is a </a:t>
            </a:r>
            <a:r>
              <a:rPr lang="en-US" dirty="0" smtClean="0">
                <a:solidFill>
                  <a:schemeClr val="tx2"/>
                </a:solidFill>
              </a:rPr>
              <a:t>multilayered</a:t>
            </a:r>
            <a:r>
              <a:rPr lang="en-US" dirty="0" smtClean="0"/>
              <a:t> structure and quite complex.</a:t>
            </a:r>
          </a:p>
          <a:p>
            <a:pPr algn="l" rt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+ve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cell walls of Gram-positive bacteria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quite thick</a:t>
            </a:r>
            <a:r>
              <a:rPr lang="en-US" dirty="0" smtClean="0">
                <a:ea typeface="+mn-ea"/>
                <a:cs typeface="+mn-cs"/>
              </a:rPr>
              <a:t> (20–80 nm).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It consists of between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60% and 80%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peptidoglycan</a:t>
            </a:r>
            <a:r>
              <a:rPr lang="en-US" dirty="0" smtClean="0">
                <a:ea typeface="+mn-ea"/>
                <a:cs typeface="+mn-cs"/>
              </a:rPr>
              <a:t>, which is extensively </a:t>
            </a:r>
            <a:r>
              <a:rPr lang="en-US" dirty="0" err="1" smtClean="0">
                <a:ea typeface="+mn-ea"/>
                <a:cs typeface="+mn-cs"/>
              </a:rPr>
              <a:t>crosslinked</a:t>
            </a:r>
            <a:r>
              <a:rPr lang="en-US" dirty="0" smtClean="0">
                <a:ea typeface="+mn-ea"/>
                <a:cs typeface="+mn-cs"/>
              </a:rPr>
              <a:t> in three dimensions to form a thick polymeric mesh.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 Gram-positive walls frequently contain acidic polysaccharides called </a:t>
            </a:r>
            <a:r>
              <a:rPr lang="en-US" dirty="0" err="1" smtClean="0">
                <a:ea typeface="+mn-ea"/>
                <a:cs typeface="+mn-cs"/>
              </a:rPr>
              <a:t>teichoic</a:t>
            </a:r>
            <a:r>
              <a:rPr lang="en-US" dirty="0" smtClean="0">
                <a:ea typeface="+mn-ea"/>
                <a:cs typeface="+mn-cs"/>
              </a:rPr>
              <a:t> acids.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Due to their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–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ve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charge </a:t>
            </a:r>
            <a:r>
              <a:rPr lang="en-US" dirty="0" err="1" smtClean="0">
                <a:ea typeface="+mn-ea"/>
                <a:cs typeface="+mn-cs"/>
              </a:rPr>
              <a:t>teichoic</a:t>
            </a:r>
            <a:r>
              <a:rPr lang="en-US" dirty="0" smtClean="0">
                <a:ea typeface="+mn-ea"/>
                <a:cs typeface="+mn-cs"/>
              </a:rPr>
              <a:t> acids are partially responsible for the negative charge of the cell surface as a whole.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In some Gram-positive bacteria glycerol–</a:t>
            </a:r>
            <a:r>
              <a:rPr lang="en-US" dirty="0" err="1" smtClean="0">
                <a:ea typeface="+mn-ea"/>
                <a:cs typeface="+mn-cs"/>
              </a:rPr>
              <a:t>teichoic</a:t>
            </a:r>
            <a:r>
              <a:rPr lang="en-US" dirty="0" smtClean="0">
                <a:ea typeface="+mn-ea"/>
                <a:cs typeface="+mn-cs"/>
              </a:rPr>
              <a:t> acids are bound to membrane lipids and are termed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lipoteichoic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acids.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+ve Bacteria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68500"/>
            <a:ext cx="69342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14414" y="466302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Disinfection and the properties of chemicals (biocides) used as antiseptics, disinfectants and preservatives are subjects of which </a:t>
            </a:r>
            <a:r>
              <a:rPr lang="en-US" dirty="0" smtClean="0">
                <a:solidFill>
                  <a:schemeClr val="accent1"/>
                </a:solidFill>
              </a:rPr>
              <a:t>pharmacists and other persons </a:t>
            </a:r>
            <a:r>
              <a:rPr lang="en-US" dirty="0" smtClean="0"/>
              <a:t>responsible for the manufacture of medicines should have a knowledge.</a:t>
            </a:r>
          </a:p>
          <a:p>
            <a:pPr algn="l" rtl="0"/>
            <a:r>
              <a:rPr lang="en-US" dirty="0" smtClean="0"/>
              <a:t> They are not the only antimicrobial substances that are relevant to medicine &amp; Pharmacists; </a:t>
            </a:r>
            <a:r>
              <a:rPr lang="en-US" dirty="0" smtClean="0">
                <a:solidFill>
                  <a:schemeClr val="accent1"/>
                </a:solidFill>
              </a:rPr>
              <a:t>antibiotics</a:t>
            </a:r>
            <a:r>
              <a:rPr lang="en-US" dirty="0" smtClean="0"/>
              <a:t> are of major importance and represent a product category that regularly features among </a:t>
            </a:r>
            <a:r>
              <a:rPr lang="en-US" dirty="0" smtClean="0">
                <a:solidFill>
                  <a:schemeClr val="accent1"/>
                </a:solidFill>
              </a:rPr>
              <a:t>the top five most frequently prescribed.</a:t>
            </a:r>
            <a:r>
              <a:rPr lang="en-US" dirty="0" smtClean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66302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38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–ve bacteria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envelope of Gram- negative cells is a far </a:t>
            </a:r>
            <a:r>
              <a:rPr lang="en-US" dirty="0" smtClean="0">
                <a:solidFill>
                  <a:schemeClr val="tx2"/>
                </a:solidFill>
              </a:rPr>
              <a:t>more complicated </a:t>
            </a:r>
            <a:r>
              <a:rPr lang="en-US" dirty="0" smtClean="0"/>
              <a:t>structure than Gram +</a:t>
            </a:r>
            <a:r>
              <a:rPr lang="en-US" dirty="0" err="1" smtClean="0"/>
              <a:t>ve</a:t>
            </a:r>
            <a:r>
              <a:rPr lang="en-US" dirty="0" smtClean="0"/>
              <a:t> cells.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Although they contain less </a:t>
            </a:r>
            <a:r>
              <a:rPr lang="en-US" dirty="0" err="1" smtClean="0"/>
              <a:t>peptidoglycan</a:t>
            </a:r>
            <a:r>
              <a:rPr lang="en-US" dirty="0" smtClean="0"/>
              <a:t> (10–20% of wall), a </a:t>
            </a:r>
            <a:r>
              <a:rPr lang="en-US" dirty="0" smtClean="0">
                <a:solidFill>
                  <a:schemeClr val="tx2"/>
                </a:solidFill>
              </a:rPr>
              <a:t>second membrane structure </a:t>
            </a:r>
            <a:r>
              <a:rPr lang="en-US" dirty="0" smtClean="0"/>
              <a:t>is found outside the </a:t>
            </a:r>
            <a:r>
              <a:rPr lang="en-US" dirty="0" err="1" smtClean="0"/>
              <a:t>peptidoglycan</a:t>
            </a:r>
            <a:r>
              <a:rPr lang="en-US" dirty="0" smtClean="0"/>
              <a:t> layer.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This outer membrane is composed of </a:t>
            </a:r>
            <a:r>
              <a:rPr lang="en-US" dirty="0" smtClean="0">
                <a:solidFill>
                  <a:schemeClr val="tx2"/>
                </a:solidFill>
              </a:rPr>
              <a:t>proteins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lipoproteins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phospholipids</a:t>
            </a:r>
            <a:r>
              <a:rPr lang="en-US" dirty="0" smtClean="0"/>
              <a:t> and a component unique to Gram-negative bacteria, </a:t>
            </a:r>
            <a:r>
              <a:rPr lang="en-US" dirty="0" err="1" smtClean="0"/>
              <a:t>l</a:t>
            </a:r>
            <a:r>
              <a:rPr lang="en-US" dirty="0" err="1" smtClean="0">
                <a:solidFill>
                  <a:schemeClr val="tx2"/>
                </a:solidFill>
              </a:rPr>
              <a:t>ipopolysaccharide</a:t>
            </a:r>
            <a:r>
              <a:rPr lang="en-US" dirty="0" smtClean="0"/>
              <a:t> (LPS).</a:t>
            </a:r>
          </a:p>
          <a:p>
            <a:pPr algn="l" rtl="0">
              <a:buFont typeface="Wingdings 2" charset="2"/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–ve bacteria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outer membrane is attached to the </a:t>
            </a:r>
            <a:r>
              <a:rPr lang="en-US" dirty="0" err="1" smtClean="0"/>
              <a:t>peptidoglycan</a:t>
            </a:r>
            <a:r>
              <a:rPr lang="en-US" dirty="0" smtClean="0"/>
              <a:t> by a </a:t>
            </a:r>
            <a:r>
              <a:rPr lang="en-US" dirty="0" smtClean="0">
                <a:solidFill>
                  <a:schemeClr val="tx2"/>
                </a:solidFill>
              </a:rPr>
              <a:t>lipoprotein</a:t>
            </a:r>
            <a:r>
              <a:rPr lang="en-US" dirty="0" smtClean="0"/>
              <a:t>, one end of which is covalently attached to </a:t>
            </a:r>
            <a:r>
              <a:rPr lang="en-US" dirty="0" err="1" smtClean="0"/>
              <a:t>peptidoglycan</a:t>
            </a:r>
            <a:r>
              <a:rPr lang="en-US" dirty="0" smtClean="0"/>
              <a:t> and the other end is embedded in the outer membrane.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outer membrane is not a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r>
              <a:rPr lang="en-US" dirty="0" smtClean="0"/>
              <a:t> although it does contain </a:t>
            </a:r>
            <a:r>
              <a:rPr lang="en-US" dirty="0" smtClean="0">
                <a:solidFill>
                  <a:schemeClr val="tx2"/>
                </a:solidFill>
              </a:rPr>
              <a:t>phospholipids in the inner </a:t>
            </a:r>
            <a:r>
              <a:rPr lang="en-US" dirty="0" smtClean="0"/>
              <a:t>leaf, and its </a:t>
            </a:r>
            <a:r>
              <a:rPr lang="en-US" dirty="0" smtClean="0">
                <a:solidFill>
                  <a:schemeClr val="tx2"/>
                </a:solidFill>
              </a:rPr>
              <a:t>outer</a:t>
            </a:r>
            <a:r>
              <a:rPr lang="en-US" dirty="0" smtClean="0"/>
              <a:t> layer is composed of </a:t>
            </a:r>
            <a:r>
              <a:rPr lang="en-US" dirty="0" smtClean="0">
                <a:solidFill>
                  <a:schemeClr val="tx2"/>
                </a:solidFill>
              </a:rPr>
              <a:t>LPS</a:t>
            </a:r>
            <a:r>
              <a:rPr lang="en-US" dirty="0" smtClean="0"/>
              <a:t>, a polysaccharide–lipid molecule.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Gram –ve bacteria</a:t>
            </a:r>
          </a:p>
        </p:txBody>
      </p:sp>
      <p:pic>
        <p:nvPicPr>
          <p:cNvPr id="54275" name="Content Placeholder 5" descr="gram negativ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905000"/>
            <a:ext cx="5791200" cy="3862388"/>
          </a:xfrm>
        </p:spPr>
      </p:pic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LPS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LPS is an important molecule because it determines the </a:t>
            </a:r>
            <a:r>
              <a:rPr lang="en-US" dirty="0" err="1" smtClean="0">
                <a:solidFill>
                  <a:schemeClr val="tx2"/>
                </a:solidFill>
              </a:rPr>
              <a:t>antigenicity</a:t>
            </a:r>
            <a:r>
              <a:rPr lang="en-US" dirty="0" smtClean="0"/>
              <a:t> of the Gram- negative cell and it is </a:t>
            </a:r>
            <a:r>
              <a:rPr lang="en-US" dirty="0" smtClean="0">
                <a:solidFill>
                  <a:schemeClr val="tx2"/>
                </a:solidFill>
              </a:rPr>
              <a:t>extremely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toxic</a:t>
            </a:r>
            <a:r>
              <a:rPr lang="en-US" dirty="0" smtClean="0"/>
              <a:t> to animal cells.</a:t>
            </a:r>
          </a:p>
          <a:p>
            <a:pPr algn="l" rtl="0">
              <a:buFont typeface="Wingdings" charset="2"/>
              <a:buChar char="Ø"/>
            </a:pPr>
            <a:endParaRPr lang="en-US" dirty="0" smtClean="0"/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molecule consists of three regions, namely </a:t>
            </a:r>
            <a:r>
              <a:rPr lang="en-US" dirty="0" smtClean="0">
                <a:solidFill>
                  <a:schemeClr val="tx2"/>
                </a:solidFill>
              </a:rPr>
              <a:t>lipid A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core polysaccharide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O-specific polysaccharide.</a:t>
            </a:r>
          </a:p>
          <a:p>
            <a:pPr algn="l" rtl="0">
              <a:buFont typeface="Wingdings" charset="2"/>
              <a:buChar char="Ø"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LPS</a:t>
            </a:r>
          </a:p>
        </p:txBody>
      </p:sp>
      <p:pic>
        <p:nvPicPr>
          <p:cNvPr id="56323" name="Content Placeholder 5" descr="fig7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262" y="2472531"/>
            <a:ext cx="5705475" cy="2781300"/>
          </a:xfrm>
        </p:spPr>
      </p:pic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LPS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u="sng" dirty="0" smtClean="0"/>
              <a:t>The lipid A </a:t>
            </a:r>
            <a:r>
              <a:rPr lang="en-US" dirty="0" smtClean="0"/>
              <a:t>portion is responsible for the </a:t>
            </a:r>
            <a:r>
              <a:rPr lang="en-US" dirty="0" smtClean="0">
                <a:solidFill>
                  <a:schemeClr val="tx2"/>
                </a:solidFill>
              </a:rPr>
              <a:t>toxic and </a:t>
            </a:r>
            <a:r>
              <a:rPr lang="en-US" dirty="0" err="1" smtClean="0">
                <a:solidFill>
                  <a:schemeClr val="tx2"/>
                </a:solidFill>
              </a:rPr>
              <a:t>pyrogenic</a:t>
            </a:r>
            <a:r>
              <a:rPr lang="en-US" dirty="0" smtClean="0"/>
              <a:t> properties of Gram-negative bacteria.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Lipid A moiety It is a very </a:t>
            </a:r>
            <a:r>
              <a:rPr lang="en-US" dirty="0" smtClean="0">
                <a:solidFill>
                  <a:schemeClr val="tx2"/>
                </a:solidFill>
              </a:rPr>
              <a:t>potent stimulant </a:t>
            </a:r>
            <a:r>
              <a:rPr lang="en-US" dirty="0" smtClean="0"/>
              <a:t>of the immune system.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It may cause </a:t>
            </a:r>
            <a:r>
              <a:rPr lang="en-US" dirty="0" smtClean="0">
                <a:solidFill>
                  <a:schemeClr val="tx2"/>
                </a:solidFill>
              </a:rPr>
              <a:t>shock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death</a:t>
            </a:r>
            <a:r>
              <a:rPr lang="en-US" dirty="0" smtClean="0"/>
              <a:t> by an "out of control" excessive immune reaction.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523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Cellular components</a:t>
            </a:r>
            <a:r>
              <a:rPr lang="ar-JO" sz="3600" dirty="0" smtClean="0"/>
              <a:t/>
            </a:r>
            <a:br>
              <a:rPr lang="ar-JO" sz="3600" dirty="0" smtClean="0"/>
            </a:br>
            <a:r>
              <a:rPr lang="en-US" sz="3200" b="1" u="sng" dirty="0"/>
              <a:t>Cytoplasmic membrane</a:t>
            </a:r>
            <a:br>
              <a:rPr lang="en-US" sz="3200" b="1" u="sng" dirty="0"/>
            </a:br>
            <a:endParaRPr lang="en-US" sz="3600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cytoplasmic membrane is a </a:t>
            </a:r>
            <a:r>
              <a:rPr lang="en-US" dirty="0" smtClean="0">
                <a:solidFill>
                  <a:schemeClr val="tx2"/>
                </a:solidFill>
              </a:rPr>
              <a:t>fragile, phospholipid bilayer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tx2"/>
                </a:solidFill>
              </a:rPr>
              <a:t>proteins</a:t>
            </a:r>
            <a:r>
              <a:rPr lang="en-US" dirty="0" smtClean="0"/>
              <a:t> distributed randomly throughout.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These proteins are involved in the various </a:t>
            </a:r>
            <a:r>
              <a:rPr lang="en-US" dirty="0" smtClean="0">
                <a:solidFill>
                  <a:schemeClr val="tx2"/>
                </a:solidFill>
              </a:rPr>
              <a:t>transport and enzyme functions </a:t>
            </a:r>
            <a:r>
              <a:rPr lang="en-US" dirty="0" smtClean="0"/>
              <a:t>associated with the membrane.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A major difference in chemical composition between prokaryotic and eukaryotic cells is that </a:t>
            </a:r>
            <a:r>
              <a:rPr lang="en-US" dirty="0" smtClean="0">
                <a:solidFill>
                  <a:schemeClr val="tx2"/>
                </a:solidFill>
              </a:rPr>
              <a:t>eukaryotes have sterols in their membranes</a:t>
            </a:r>
            <a:r>
              <a:rPr lang="en-US" dirty="0" smtClean="0"/>
              <a:t> (e.g. cholesterol) whereas prokaryotes do not.</a:t>
            </a: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52426"/>
            <a:ext cx="8229600" cy="1143000"/>
          </a:xfrm>
        </p:spPr>
        <p:txBody>
          <a:bodyPr/>
          <a:lstStyle/>
          <a:p>
            <a:r>
              <a:rPr lang="en-US" sz="3600" dirty="0"/>
              <a:t>Cellular components</a:t>
            </a:r>
            <a:r>
              <a:rPr lang="ar-JO" sz="3600" dirty="0"/>
              <a:t/>
            </a:r>
            <a:br>
              <a:rPr lang="ar-JO" sz="3600" dirty="0"/>
            </a:br>
            <a:r>
              <a:rPr lang="en-US" sz="3200" b="1" u="sng" dirty="0"/>
              <a:t>Cytoplasmic membrane</a:t>
            </a:r>
            <a:endParaRPr lang="en-US" sz="3600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cytoplasmic membrane serves </a:t>
            </a:r>
            <a:r>
              <a:rPr lang="en-US" dirty="0" smtClean="0">
                <a:solidFill>
                  <a:schemeClr val="tx2"/>
                </a:solidFill>
              </a:rPr>
              <a:t>many functions</a:t>
            </a:r>
            <a:r>
              <a:rPr lang="en-US" dirty="0" smtClean="0"/>
              <a:t>:</a:t>
            </a:r>
          </a:p>
          <a:p>
            <a:pPr marL="720000" algn="l" rtl="0"/>
            <a:r>
              <a:rPr lang="en-US" dirty="0"/>
              <a:t>T</a:t>
            </a:r>
            <a:r>
              <a:rPr lang="en-US" dirty="0" smtClean="0"/>
              <a:t>ransport of nutrients</a:t>
            </a:r>
          </a:p>
          <a:p>
            <a:pPr marL="720000" algn="l" rtl="0"/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nergy generation </a:t>
            </a:r>
          </a:p>
          <a:p>
            <a:pPr marL="720000" algn="l" rtl="0"/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lectron transport.</a:t>
            </a:r>
          </a:p>
          <a:p>
            <a:pPr marL="720000" algn="l" rtl="0"/>
            <a:r>
              <a:rPr lang="en-US" dirty="0"/>
              <a:t>L</a:t>
            </a:r>
            <a:r>
              <a:rPr lang="en-US" dirty="0" smtClean="0"/>
              <a:t>ocation for regulatory proteins and biosynthetic proteins</a:t>
            </a:r>
          </a:p>
          <a:p>
            <a:pPr marL="720000" algn="l" rtl="0"/>
            <a:r>
              <a:rPr lang="en-US" dirty="0"/>
              <a:t>A</a:t>
            </a:r>
            <a:r>
              <a:rPr lang="en-US" dirty="0" smtClean="0"/>
              <a:t>cts as a semi-permeable selectivity barrier between the cytoplasm and the cell environment.</a:t>
            </a:r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4874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Cellular components</a:t>
            </a:r>
            <a:br>
              <a:rPr lang="en-US" sz="4000" dirty="0" smtClean="0"/>
            </a:br>
            <a:r>
              <a:rPr lang="en-US" b="1" u="sng" dirty="0"/>
              <a:t>Cytoplasm</a:t>
            </a:r>
            <a:endParaRPr lang="en-US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 2" charset="2"/>
              <a:buNone/>
            </a:pPr>
            <a:endParaRPr lang="en-US" b="1" u="sng" dirty="0" smtClean="0"/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cytoplasm consists of approximately </a:t>
            </a:r>
            <a:r>
              <a:rPr lang="en-US" dirty="0" smtClean="0">
                <a:solidFill>
                  <a:schemeClr val="tx2"/>
                </a:solidFill>
              </a:rPr>
              <a:t>80% water </a:t>
            </a:r>
            <a:endParaRPr lang="en-US" dirty="0" smtClean="0"/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cytoplasm contains </a:t>
            </a:r>
          </a:p>
          <a:p>
            <a:pPr marL="720000" algn="l" rtl="0"/>
            <a:r>
              <a:rPr lang="en-US" dirty="0"/>
              <a:t>E</a:t>
            </a:r>
            <a:r>
              <a:rPr lang="en-US" dirty="0" smtClean="0"/>
              <a:t>nzymes that generate ATP directly by oxidizing glucose and other carbon sources.</a:t>
            </a:r>
          </a:p>
          <a:p>
            <a:pPr marL="720000" algn="l" rtl="0"/>
            <a:r>
              <a:rPr lang="en-US" dirty="0"/>
              <a:t>S</a:t>
            </a:r>
            <a:r>
              <a:rPr lang="en-US" dirty="0" smtClean="0"/>
              <a:t>ome of the enzymes involved in the synthesis of </a:t>
            </a:r>
            <a:r>
              <a:rPr lang="en-US" dirty="0" err="1" smtClean="0"/>
              <a:t>peptidoglycan</a:t>
            </a:r>
            <a:r>
              <a:rPr lang="en-US" dirty="0" smtClean="0"/>
              <a:t> subunits.</a:t>
            </a:r>
          </a:p>
          <a:p>
            <a:pPr marL="720000" algn="l" rtl="0"/>
            <a:r>
              <a:rPr lang="en-US" dirty="0" err="1" smtClean="0"/>
              <a:t>Ribosomes</a:t>
            </a:r>
            <a:endParaRPr lang="en-US" dirty="0" smtClean="0"/>
          </a:p>
          <a:p>
            <a:pPr marL="720000" algn="l" rtl="0"/>
            <a:r>
              <a:rPr lang="en-US" dirty="0" smtClean="0"/>
              <a:t>The DNA genome (</a:t>
            </a:r>
            <a:r>
              <a:rPr lang="en-US" dirty="0" err="1" smtClean="0"/>
              <a:t>nucleoid</a:t>
            </a:r>
            <a:r>
              <a:rPr lang="en-US" dirty="0" smtClean="0"/>
              <a:t>)</a:t>
            </a:r>
            <a:endParaRPr lang="en-US" b="1" u="sng" dirty="0" smtClean="0"/>
          </a:p>
          <a:p>
            <a:pPr algn="l" rtl="0">
              <a:buFont typeface="Wingdings 2" charset="2"/>
              <a:buNone/>
            </a:pP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Cellular components</a:t>
            </a:r>
            <a:br>
              <a:rPr lang="en-US" sz="4000" dirty="0" smtClean="0"/>
            </a:br>
            <a:r>
              <a:rPr lang="en-US" sz="4000" b="1" u="sng" dirty="0" smtClean="0"/>
              <a:t>Genetic material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78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95" b="1" u="sng" dirty="0" err="1" smtClean="0">
                <a:ea typeface="+mn-ea"/>
                <a:cs typeface="+mn-cs"/>
              </a:rPr>
              <a:t>Nucleoid</a:t>
            </a:r>
            <a:endParaRPr lang="en-US" sz="2595" b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bacterial chromosome exists as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singular</a:t>
            </a:r>
            <a:r>
              <a:rPr lang="en-US" dirty="0" smtClean="0">
                <a:ea typeface="+mn-ea"/>
                <a:cs typeface="+mn-cs"/>
              </a:rPr>
              <a:t>, covalently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closed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circular</a:t>
            </a:r>
            <a:r>
              <a:rPr lang="en-US" dirty="0" smtClean="0">
                <a:ea typeface="+mn-ea"/>
                <a:cs typeface="+mn-cs"/>
              </a:rPr>
              <a:t> molecule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double stranded</a:t>
            </a:r>
            <a:r>
              <a:rPr lang="en-US" dirty="0" smtClean="0">
                <a:ea typeface="+mn-ea"/>
                <a:cs typeface="+mn-cs"/>
              </a:rPr>
              <a:t> DNA comprising approximately 4600 </a:t>
            </a:r>
            <a:r>
              <a:rPr lang="en-US" dirty="0" err="1" smtClean="0">
                <a:ea typeface="+mn-ea"/>
                <a:cs typeface="+mn-cs"/>
              </a:rPr>
              <a:t>kilobase</a:t>
            </a:r>
            <a:r>
              <a:rPr lang="en-US" dirty="0" smtClean="0">
                <a:ea typeface="+mn-ea"/>
                <a:cs typeface="+mn-cs"/>
              </a:rPr>
              <a:t> pairs.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95" b="1" u="sng" dirty="0" smtClean="0">
                <a:ea typeface="+mn-ea"/>
                <a:cs typeface="+mn-cs"/>
              </a:rPr>
              <a:t>Plasmids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Plasmids are relatively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small, circular pieces</a:t>
            </a:r>
            <a:r>
              <a:rPr lang="en-US" dirty="0" smtClean="0">
                <a:ea typeface="+mn-ea"/>
                <a:cs typeface="+mn-cs"/>
              </a:rPr>
              <a:t>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double-stranded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extrachromosomal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DNA.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They are capable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autonomous replication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They play </a:t>
            </a:r>
            <a:r>
              <a:rPr lang="en-US" dirty="0" smtClean="0">
                <a:ea typeface="+mn-ea"/>
                <a:cs typeface="+mn-cs"/>
              </a:rPr>
              <a:t>an important role in  bacterial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resistance</a:t>
            </a:r>
            <a:r>
              <a:rPr lang="en-US" dirty="0" smtClean="0">
                <a:ea typeface="+mn-ea"/>
                <a:cs typeface="+mn-cs"/>
              </a:rPr>
              <a:t>, they may also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transfer</a:t>
            </a:r>
            <a:r>
              <a:rPr lang="en-US" dirty="0" smtClean="0">
                <a:ea typeface="+mn-ea"/>
                <a:cs typeface="+mn-cs"/>
              </a:rPr>
              <a:t> readily from one organism to another, and between species, thereby increasing the spread of resistance.</a:t>
            </a:r>
            <a:endParaRPr lang="en-US" b="1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term ‘antibiotic’ is used in several different ways: </a:t>
            </a:r>
          </a:p>
          <a:p>
            <a:pPr algn="l" rtl="0"/>
            <a:r>
              <a:rPr lang="en-US" dirty="0"/>
              <a:t>O</a:t>
            </a:r>
            <a:r>
              <a:rPr lang="en-US" dirty="0" smtClean="0"/>
              <a:t>riginally an antibiotic was defined as a </a:t>
            </a:r>
            <a:r>
              <a:rPr lang="en-US" dirty="0" smtClean="0">
                <a:solidFill>
                  <a:schemeClr val="accent1"/>
                </a:solidFill>
              </a:rPr>
              <a:t>naturally occurring substance </a:t>
            </a:r>
            <a:r>
              <a:rPr lang="en-US" dirty="0" smtClean="0"/>
              <a:t>that was produced by one </a:t>
            </a:r>
            <a:r>
              <a:rPr lang="en-US" dirty="0" smtClean="0">
                <a:solidFill>
                  <a:schemeClr val="accent1"/>
                </a:solidFill>
              </a:rPr>
              <a:t>microorganism</a:t>
            </a:r>
            <a:r>
              <a:rPr lang="en-US" dirty="0" smtClean="0"/>
              <a:t> that inhibited the growth of, or killed, other microorganisms, i.e. an antibiotic was a natural product, a microbial metabolite. </a:t>
            </a:r>
          </a:p>
          <a:p>
            <a:pPr algn="l" rtl="0"/>
            <a:r>
              <a:rPr lang="en-US" dirty="0" smtClean="0"/>
              <a:t>Recently the term has come to encompass certain </a:t>
            </a:r>
            <a:r>
              <a:rPr lang="en-US" dirty="0" smtClean="0">
                <a:solidFill>
                  <a:schemeClr val="accent1"/>
                </a:solidFill>
              </a:rPr>
              <a:t>synthetic agents</a:t>
            </a:r>
            <a:r>
              <a:rPr lang="en-US" dirty="0" smtClean="0"/>
              <a:t> that are usually used </a:t>
            </a:r>
            <a:r>
              <a:rPr lang="en-US" dirty="0" smtClean="0">
                <a:solidFill>
                  <a:schemeClr val="accent1"/>
                </a:solidFill>
              </a:rPr>
              <a:t>systemically</a:t>
            </a:r>
            <a:r>
              <a:rPr lang="en-US" dirty="0" smtClean="0"/>
              <a:t> (throughout the body) to treat infection.</a:t>
            </a:r>
          </a:p>
          <a:p>
            <a:pPr algn="l" rtl="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Cellular components</a:t>
            </a:r>
            <a:br>
              <a:rPr lang="en-US" sz="4000" dirty="0" smtClean="0"/>
            </a:br>
            <a:r>
              <a:rPr lang="en-US" b="1" u="sng" dirty="0"/>
              <a:t>Ribosomes</a:t>
            </a:r>
            <a:br>
              <a:rPr lang="en-US" b="1" u="sng" dirty="0"/>
            </a:b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cytoplasm</a:t>
            </a:r>
            <a:r>
              <a:rPr lang="en-US" dirty="0" smtClean="0"/>
              <a:t> is densely packed with ribosomes. Unlike eukaryotic cells these are </a:t>
            </a:r>
            <a:r>
              <a:rPr lang="en-US" dirty="0" smtClean="0">
                <a:solidFill>
                  <a:schemeClr val="tx2"/>
                </a:solidFill>
              </a:rPr>
              <a:t>not associated with a membranous structure</a:t>
            </a:r>
            <a:r>
              <a:rPr lang="en-US" dirty="0" smtClean="0"/>
              <a:t>; the endoplasmic reticulum is not a component of prokaryotic cells.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Bacterial ribosomes are </a:t>
            </a:r>
            <a:r>
              <a:rPr lang="en-US" dirty="0" smtClean="0">
                <a:solidFill>
                  <a:schemeClr val="tx2"/>
                </a:solidFill>
              </a:rPr>
              <a:t>70S</a:t>
            </a:r>
            <a:r>
              <a:rPr lang="en-US" dirty="0" smtClean="0"/>
              <a:t> in size, comprising two subunits of </a:t>
            </a:r>
            <a:r>
              <a:rPr lang="en-US" dirty="0" smtClean="0">
                <a:solidFill>
                  <a:schemeClr val="tx2"/>
                </a:solidFill>
              </a:rPr>
              <a:t>30S and 50S</a:t>
            </a:r>
            <a:r>
              <a:rPr lang="en-US" dirty="0" smtClean="0"/>
              <a:t>. 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Bacterial ribosomes are </a:t>
            </a:r>
            <a:r>
              <a:rPr lang="en-US" dirty="0" smtClean="0">
                <a:solidFill>
                  <a:schemeClr val="tx2"/>
                </a:solidFill>
              </a:rPr>
              <a:t>smaller</a:t>
            </a:r>
            <a:r>
              <a:rPr lang="en-US" dirty="0" smtClean="0"/>
              <a:t> than eukaryotic ribosomes, which are 80S in size (40S and 60S subunits).</a:t>
            </a: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Cell surface components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677"/>
            <a:ext cx="8229600" cy="4860651"/>
          </a:xfrm>
        </p:spPr>
        <p:txBody>
          <a:bodyPr rtlCol="0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surface of the bacterial cell is the portion of the organism that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interacts</a:t>
            </a:r>
            <a:r>
              <a:rPr lang="en-US" dirty="0" smtClean="0">
                <a:ea typeface="+mn-ea"/>
                <a:cs typeface="+mn-cs"/>
              </a:rPr>
              <a:t> with the external environment most directly.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As a consequence, many bacteria deploy components on their surfaces in a variety of ways that allow them to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withstand and survive </a:t>
            </a:r>
            <a:r>
              <a:rPr lang="en-US" dirty="0" smtClean="0">
                <a:ea typeface="+mn-ea"/>
                <a:cs typeface="+mn-cs"/>
              </a:rPr>
              <a:t>fluctuations in the growth environment.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These components allow bacteria to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move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sense</a:t>
            </a:r>
            <a:r>
              <a:rPr lang="en-US" dirty="0" smtClean="0">
                <a:ea typeface="+mn-ea"/>
                <a:cs typeface="+mn-cs"/>
              </a:rPr>
              <a:t> their environment,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attach</a:t>
            </a:r>
            <a:r>
              <a:rPr lang="en-US" dirty="0" smtClean="0">
                <a:ea typeface="+mn-ea"/>
                <a:cs typeface="+mn-cs"/>
              </a:rPr>
              <a:t> to surfaces and provide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protection</a:t>
            </a:r>
            <a:r>
              <a:rPr lang="en-US" dirty="0" smtClean="0">
                <a:ea typeface="+mn-ea"/>
                <a:cs typeface="+mn-cs"/>
              </a:rPr>
              <a:t> from harsh conditions.</a:t>
            </a:r>
          </a:p>
          <a:p>
            <a:pPr marL="1728000" algn="l" rtl="0">
              <a:buFont typeface="Wingdings" panose="05000000000000000000" pitchFamily="2" charset="2"/>
              <a:buChar char="v"/>
              <a:defRPr/>
            </a:pPr>
            <a:r>
              <a:rPr lang="en-US" b="1" u="sng" dirty="0"/>
              <a:t>Flagella</a:t>
            </a:r>
            <a:endParaRPr lang="en-US" b="1" u="sng" dirty="0" smtClean="0"/>
          </a:p>
          <a:p>
            <a:pPr marL="1728000" algn="l" rtl="0">
              <a:buFont typeface="Wingdings" panose="05000000000000000000" pitchFamily="2" charset="2"/>
              <a:buChar char="v"/>
              <a:defRPr/>
            </a:pPr>
            <a:r>
              <a:rPr lang="en-US" b="1" u="sng" dirty="0" smtClean="0"/>
              <a:t>Fimbriae</a:t>
            </a:r>
          </a:p>
          <a:p>
            <a:pPr marL="1728000" algn="l" rtl="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u="sng" dirty="0" err="1" smtClean="0"/>
              <a:t>Pili</a:t>
            </a:r>
            <a:endParaRPr lang="en-US" b="1" u="sng" dirty="0" smtClean="0"/>
          </a:p>
          <a:p>
            <a:pPr marL="1728000" algn="l" rtl="0">
              <a:buFont typeface="Wingdings" panose="05000000000000000000" pitchFamily="2" charset="2"/>
              <a:buChar char="v"/>
              <a:defRPr/>
            </a:pPr>
            <a:r>
              <a:rPr lang="en-US" b="1" u="sng" dirty="0"/>
              <a:t>Capsules and slime layers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Cell surface components</a:t>
            </a:r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l" rtl="0">
              <a:buFont typeface="Wingdings 2" charset="2"/>
              <a:buNone/>
            </a:pPr>
            <a:r>
              <a:rPr lang="en-US" sz="2400" b="1" u="sng" dirty="0" smtClean="0"/>
              <a:t>1) Flagella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Bacterial </a:t>
            </a:r>
            <a:r>
              <a:rPr lang="en-US" sz="2400" dirty="0" smtClean="0">
                <a:solidFill>
                  <a:schemeClr val="tx2"/>
                </a:solidFill>
              </a:rPr>
              <a:t>motility</a:t>
            </a:r>
            <a:r>
              <a:rPr lang="en-US" sz="2400" dirty="0" smtClean="0"/>
              <a:t> is commonly provided by flagella.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They are responsible for the movement of motile bacteria 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Flagella are </a:t>
            </a:r>
            <a:r>
              <a:rPr lang="en-US" sz="2400" dirty="0" smtClean="0">
                <a:solidFill>
                  <a:schemeClr val="tx2"/>
                </a:solidFill>
              </a:rPr>
              <a:t>threads of protein </a:t>
            </a:r>
            <a:r>
              <a:rPr lang="en-US" sz="2400" dirty="0" smtClean="0"/>
              <a:t>often 12μm long which start as a small basal organ just beneath the cytoplasm.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Cell surface components</a:t>
            </a:r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882775"/>
            <a:ext cx="79946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Cell surface components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sz="2400" b="1" u="sng" dirty="0" smtClean="0"/>
              <a:t>2) Fimbriae</a:t>
            </a:r>
          </a:p>
          <a:p>
            <a:pPr algn="l" rtl="0">
              <a:buFont typeface="Wingdings" charset="2"/>
              <a:buChar char="Ø"/>
            </a:pPr>
            <a:r>
              <a:rPr lang="en-US" dirty="0" err="1" smtClean="0"/>
              <a:t>Fimbriae</a:t>
            </a:r>
            <a:r>
              <a:rPr lang="en-US" dirty="0" smtClean="0"/>
              <a:t> are structurally </a:t>
            </a:r>
            <a:r>
              <a:rPr lang="en-US" dirty="0" smtClean="0">
                <a:solidFill>
                  <a:schemeClr val="tx2"/>
                </a:solidFill>
              </a:rPr>
              <a:t>similar</a:t>
            </a:r>
            <a:r>
              <a:rPr lang="en-US" dirty="0" smtClean="0"/>
              <a:t> to flagella, but are </a:t>
            </a:r>
            <a:r>
              <a:rPr lang="en-US" dirty="0" smtClean="0">
                <a:solidFill>
                  <a:schemeClr val="tx2"/>
                </a:solidFill>
              </a:rPr>
              <a:t>not</a:t>
            </a:r>
            <a:r>
              <a:rPr lang="en-US" dirty="0" smtClean="0"/>
              <a:t> involved in motility.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 They are </a:t>
            </a:r>
            <a:r>
              <a:rPr lang="en-US" dirty="0" smtClean="0">
                <a:solidFill>
                  <a:schemeClr val="tx2"/>
                </a:solidFill>
              </a:rPr>
              <a:t>straighter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more numerous </a:t>
            </a:r>
            <a:r>
              <a:rPr lang="en-US" dirty="0" smtClean="0"/>
              <a:t>and considerably </a:t>
            </a:r>
            <a:r>
              <a:rPr lang="en-US" dirty="0" smtClean="0">
                <a:solidFill>
                  <a:schemeClr val="tx2"/>
                </a:solidFill>
              </a:rPr>
              <a:t>thinner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shorter</a:t>
            </a:r>
            <a:r>
              <a:rPr lang="en-US" dirty="0" smtClean="0"/>
              <a:t> (3 mm) than flagella.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They act primarily as </a:t>
            </a:r>
            <a:r>
              <a:rPr lang="en-US" dirty="0" err="1" smtClean="0">
                <a:solidFill>
                  <a:schemeClr val="tx2"/>
                </a:solidFill>
              </a:rPr>
              <a:t>adhesins</a:t>
            </a:r>
            <a:r>
              <a:rPr lang="en-US" dirty="0" smtClean="0"/>
              <a:t>, allowing organisms to </a:t>
            </a:r>
            <a:r>
              <a:rPr lang="en-US" dirty="0" smtClean="0">
                <a:solidFill>
                  <a:schemeClr val="tx2"/>
                </a:solidFill>
              </a:rPr>
              <a:t>attach</a:t>
            </a:r>
            <a:r>
              <a:rPr lang="en-US" dirty="0" smtClean="0"/>
              <a:t> to surfaces, including animal tissues in the case of some pathogenic bacteria, and to </a:t>
            </a:r>
            <a:r>
              <a:rPr lang="en-US" dirty="0" smtClean="0">
                <a:solidFill>
                  <a:schemeClr val="tx2"/>
                </a:solidFill>
              </a:rPr>
              <a:t>initiate</a:t>
            </a:r>
            <a:r>
              <a:rPr lang="en-US" dirty="0" smtClean="0"/>
              <a:t> </a:t>
            </a:r>
            <a:r>
              <a:rPr lang="en-US" dirty="0" err="1" smtClean="0"/>
              <a:t>biofilm</a:t>
            </a:r>
            <a:r>
              <a:rPr lang="en-US" dirty="0" smtClean="0"/>
              <a:t> formation.</a:t>
            </a:r>
            <a:endParaRPr lang="en-US" b="1" u="sng" dirty="0" smtClean="0"/>
          </a:p>
          <a:p>
            <a:pPr algn="l" rtl="0">
              <a:buFont typeface="Wingdings 2" charset="2"/>
              <a:buNone/>
            </a:pP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Cell surface components</a:t>
            </a:r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charset="2"/>
              <a:buNone/>
            </a:pPr>
            <a:r>
              <a:rPr lang="en-US" sz="2400" b="1" u="sng" dirty="0" smtClean="0"/>
              <a:t>3) </a:t>
            </a:r>
            <a:r>
              <a:rPr lang="en-US" sz="2400" b="1" u="sng" dirty="0" err="1" smtClean="0"/>
              <a:t>Pili</a:t>
            </a:r>
            <a:endParaRPr lang="en-US" sz="2400" b="1" u="sng" dirty="0" smtClean="0"/>
          </a:p>
          <a:p>
            <a:pPr algn="l" rtl="0">
              <a:buFont typeface="Wingdings" charset="2"/>
              <a:buChar char="Ø"/>
            </a:pPr>
            <a:endParaRPr lang="en-US" sz="2400" dirty="0" smtClean="0"/>
          </a:p>
          <a:p>
            <a:pPr algn="l" rtl="0">
              <a:buFont typeface="Wingdings" charset="2"/>
              <a:buChar char="Ø"/>
            </a:pPr>
            <a:r>
              <a:rPr lang="en-US" sz="2400" dirty="0" err="1" smtClean="0"/>
              <a:t>Pili</a:t>
            </a:r>
            <a:r>
              <a:rPr lang="en-US" sz="2400" dirty="0" smtClean="0"/>
              <a:t> are morphologically and chemically </a:t>
            </a:r>
            <a:r>
              <a:rPr lang="en-US" sz="2400" dirty="0" smtClean="0">
                <a:solidFill>
                  <a:schemeClr val="tx2"/>
                </a:solidFill>
              </a:rPr>
              <a:t>similar</a:t>
            </a:r>
            <a:r>
              <a:rPr lang="en-US" sz="2400" dirty="0" smtClean="0"/>
              <a:t> to </a:t>
            </a:r>
            <a:r>
              <a:rPr lang="en-US" sz="2400" dirty="0" err="1" smtClean="0"/>
              <a:t>fimbriae</a:t>
            </a:r>
            <a:r>
              <a:rPr lang="en-US" sz="2400" dirty="0" smtClean="0"/>
              <a:t>, but they are present in </a:t>
            </a:r>
            <a:r>
              <a:rPr lang="en-US" sz="2400" dirty="0" smtClean="0">
                <a:solidFill>
                  <a:schemeClr val="tx2"/>
                </a:solidFill>
              </a:rPr>
              <a:t>much smaller numbers </a:t>
            </a:r>
            <a:r>
              <a:rPr lang="en-US" sz="2400" dirty="0" smtClean="0"/>
              <a:t>(&lt; 10) and are usually </a:t>
            </a:r>
            <a:r>
              <a:rPr lang="en-US" sz="2400" dirty="0" smtClean="0">
                <a:solidFill>
                  <a:schemeClr val="tx2"/>
                </a:solidFill>
              </a:rPr>
              <a:t>longer</a:t>
            </a:r>
            <a:r>
              <a:rPr lang="en-US" sz="2400" dirty="0" smtClean="0"/>
              <a:t>.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They are involved in the </a:t>
            </a:r>
            <a:r>
              <a:rPr lang="en-US" sz="2400" dirty="0" smtClean="0">
                <a:solidFill>
                  <a:schemeClr val="tx2"/>
                </a:solidFill>
              </a:rPr>
              <a:t>genetic exchange </a:t>
            </a:r>
            <a:r>
              <a:rPr lang="en-US" sz="2400" dirty="0" smtClean="0"/>
              <a:t>process of conjugation.</a:t>
            </a:r>
          </a:p>
          <a:p>
            <a:pPr algn="l" rtl="0">
              <a:buFont typeface="Wingdings" charset="2"/>
              <a:buChar char="Ø"/>
            </a:pPr>
            <a:endParaRPr lang="en-US" sz="2400" dirty="0" smtClean="0"/>
          </a:p>
          <a:p>
            <a:pPr algn="l" rtl="0">
              <a:buFont typeface="Wingdings" charset="2"/>
              <a:buChar char="Ø"/>
            </a:pPr>
            <a:endParaRPr lang="en-US" sz="2400" dirty="0" smtClean="0"/>
          </a:p>
          <a:p>
            <a:pPr algn="l" rtl="0">
              <a:buFont typeface="Wingdings 2" charset="2"/>
              <a:buNone/>
            </a:pPr>
            <a:endParaRPr lang="en-US" sz="2400" b="1" u="sng" dirty="0" smtClean="0"/>
          </a:p>
          <a:p>
            <a:pPr algn="l" rtl="0">
              <a:buFont typeface="Wingdings 2" charset="2"/>
              <a:buNone/>
            </a:pPr>
            <a:endParaRPr lang="en-US" sz="2400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picture_213182787632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7" y="1390651"/>
            <a:ext cx="4886325" cy="4377530"/>
          </a:xfrm>
          <a:prstGeom prst="rect">
            <a:avLst/>
          </a:prstGeom>
          <a:noFill/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Cell surface components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24" b="1" u="sng" dirty="0" smtClean="0">
                <a:ea typeface="+mn-ea"/>
                <a:cs typeface="+mn-cs"/>
              </a:rPr>
              <a:t>4) Capsules and slime layers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Many bacteria secrete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extracellular polysaccharides</a:t>
            </a:r>
            <a:r>
              <a:rPr lang="en-US" sz="2400" dirty="0" smtClean="0">
                <a:ea typeface="+mn-ea"/>
                <a:cs typeface="+mn-cs"/>
              </a:rPr>
              <a:t> (EPS) that are associated with the exterior of the bacterial cell.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 This layer provide a gummy exterior to the cell.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 Morphologically, two extreme forms exist: </a:t>
            </a:r>
          </a:p>
          <a:p>
            <a:pPr marL="720000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u="sng" dirty="0" smtClean="0">
                <a:ea typeface="+mn-ea"/>
                <a:cs typeface="+mn-cs"/>
              </a:rPr>
              <a:t>capsules</a:t>
            </a:r>
            <a:r>
              <a:rPr lang="en-US" sz="2400" dirty="0" smtClean="0">
                <a:ea typeface="+mn-ea"/>
                <a:cs typeface="+mn-cs"/>
              </a:rPr>
              <a:t>, which form a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tight</a:t>
            </a:r>
            <a:r>
              <a:rPr lang="en-US" sz="2400" dirty="0" smtClean="0">
                <a:ea typeface="+mn-ea"/>
                <a:cs typeface="+mn-cs"/>
              </a:rPr>
              <a:t>, fairly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rigid</a:t>
            </a:r>
            <a:r>
              <a:rPr lang="en-US" sz="2400" dirty="0" smtClean="0">
                <a:ea typeface="+mn-ea"/>
                <a:cs typeface="+mn-cs"/>
              </a:rPr>
              <a:t> layer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closely</a:t>
            </a:r>
            <a:r>
              <a:rPr lang="en-US" sz="2400" dirty="0" smtClean="0">
                <a:ea typeface="+mn-ea"/>
                <a:cs typeface="+mn-cs"/>
              </a:rPr>
              <a:t> associated with the cell</a:t>
            </a:r>
          </a:p>
          <a:p>
            <a:pPr marL="720000" indent="-45720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u="sng" dirty="0" smtClean="0">
                <a:ea typeface="+mn-ea"/>
                <a:cs typeface="+mn-cs"/>
              </a:rPr>
              <a:t>slimes</a:t>
            </a:r>
            <a:r>
              <a:rPr lang="en-US" sz="2400" dirty="0" smtClean="0">
                <a:ea typeface="+mn-ea"/>
                <a:cs typeface="+mn-cs"/>
              </a:rPr>
              <a:t>, which are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loosely</a:t>
            </a:r>
            <a:r>
              <a:rPr lang="en-US" sz="2400" dirty="0" smtClean="0">
                <a:ea typeface="+mn-ea"/>
                <a:cs typeface="+mn-cs"/>
              </a:rPr>
              <a:t> associated with the cell.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Cell surface components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468632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24" b="1" u="sng" dirty="0" smtClean="0">
                <a:ea typeface="+mn-ea"/>
                <a:cs typeface="+mn-cs"/>
              </a:rPr>
              <a:t>Capsules and slime layers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Both forms function similarly:</a:t>
            </a:r>
          </a:p>
          <a:p>
            <a:pPr marL="864000" algn="l" rtl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/>
              <a:t>t</a:t>
            </a:r>
            <a:r>
              <a:rPr lang="en-US" sz="2400" dirty="0" smtClean="0">
                <a:ea typeface="+mn-ea"/>
                <a:cs typeface="+mn-cs"/>
              </a:rPr>
              <a:t>o offer protection against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desiccation</a:t>
            </a:r>
          </a:p>
          <a:p>
            <a:pPr marL="864000" algn="l" rtl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ea typeface="+mn-ea"/>
                <a:cs typeface="+mn-cs"/>
              </a:rPr>
              <a:t>to provide a protective barrier against the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penetration</a:t>
            </a:r>
            <a:r>
              <a:rPr lang="en-US" sz="2400" dirty="0" smtClean="0">
                <a:ea typeface="+mn-ea"/>
                <a:cs typeface="+mn-cs"/>
              </a:rPr>
              <a:t> of biocides, disinfectants and positively charged antibiotics</a:t>
            </a:r>
          </a:p>
          <a:p>
            <a:pPr marL="864000" algn="l" rtl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ea typeface="+mn-ea"/>
                <a:cs typeface="+mn-cs"/>
              </a:rPr>
              <a:t>to protect against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engulfment</a:t>
            </a:r>
            <a:r>
              <a:rPr lang="en-US" sz="2400" dirty="0" smtClean="0">
                <a:ea typeface="+mn-ea"/>
                <a:cs typeface="+mn-cs"/>
              </a:rPr>
              <a:t> by phagocytes.</a:t>
            </a:r>
            <a:endParaRPr lang="en-US" sz="2400" b="1" u="sng" dirty="0" smtClean="0">
              <a:ea typeface="+mn-ea"/>
              <a:cs typeface="+mn-cs"/>
            </a:endParaRPr>
          </a:p>
          <a:p>
            <a:pPr marL="864000" algn="l" rtl="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b="1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043758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Bacterial reproduction and growth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1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81872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endParaRPr lang="en-US" sz="600" dirty="0" smtClean="0"/>
          </a:p>
          <a:p>
            <a:pPr algn="l" rtl="0">
              <a:lnSpc>
                <a:spcPct val="80000"/>
              </a:lnSpc>
            </a:pPr>
            <a:endParaRPr lang="en-US" sz="600" dirty="0" smtClean="0"/>
          </a:p>
          <a:p>
            <a:pPr algn="l" rtl="0">
              <a:lnSpc>
                <a:spcPct val="80000"/>
              </a:lnSpc>
            </a:pPr>
            <a:endParaRPr lang="en-US" sz="600" dirty="0" smtClean="0"/>
          </a:p>
          <a:p>
            <a:pPr algn="l" rtl="0">
              <a:lnSpc>
                <a:spcPct val="80000"/>
              </a:lnSpc>
            </a:pPr>
            <a:endParaRPr lang="en-US" sz="600" dirty="0" smtClean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ar-JO" sz="900" dirty="0" smtClean="0"/>
          </a:p>
          <a:p>
            <a:pPr algn="l" rtl="0">
              <a:lnSpc>
                <a:spcPct val="80000"/>
              </a:lnSpc>
            </a:pPr>
            <a:endParaRPr lang="ar-JO" sz="900" dirty="0"/>
          </a:p>
          <a:p>
            <a:pPr algn="l" rtl="0">
              <a:lnSpc>
                <a:spcPct val="80000"/>
              </a:lnSpc>
            </a:pPr>
            <a:endParaRPr lang="en-US" sz="900" dirty="0" smtClean="0"/>
          </a:p>
          <a:p>
            <a:pPr algn="l" rtl="0">
              <a:lnSpc>
                <a:spcPct val="80000"/>
              </a:lnSpc>
            </a:pPr>
            <a:endParaRPr lang="en-US" sz="900" dirty="0" smtClean="0"/>
          </a:p>
          <a:p>
            <a:pPr algn="l" rtl="0">
              <a:lnSpc>
                <a:spcPct val="80000"/>
              </a:lnSpc>
            </a:pPr>
            <a:r>
              <a:rPr lang="en-US" sz="2000" dirty="0" smtClean="0"/>
              <a:t>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Antibiotic discovered was penicillin from </a:t>
            </a:r>
            <a:r>
              <a:rPr lang="en-US" sz="2000" i="1" dirty="0" err="1" smtClean="0"/>
              <a:t>Penicillium</a:t>
            </a:r>
            <a:r>
              <a:rPr lang="en-US" sz="2000" i="1" dirty="0" smtClean="0"/>
              <a:t> fungi,</a:t>
            </a:r>
            <a:r>
              <a:rPr lang="en-US" sz="2000" dirty="0" smtClean="0"/>
              <a:t> Penicillin was discovered accidentally by the </a:t>
            </a:r>
            <a:r>
              <a:rPr lang="en-US" sz="2000" dirty="0" err="1" smtClean="0"/>
              <a:t>scottish</a:t>
            </a:r>
            <a:r>
              <a:rPr lang="en-US" sz="2000" dirty="0" smtClean="0"/>
              <a:t> scientist and Nobel laureate Alexander </a:t>
            </a:r>
            <a:r>
              <a:rPr lang="en-US" sz="2000" dirty="0" err="1" smtClean="0"/>
              <a:t>fleming</a:t>
            </a:r>
            <a:r>
              <a:rPr lang="en-US" sz="2000" dirty="0" smtClean="0"/>
              <a:t> in 1928.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/>
              <a:t>His discovery would change the course of history.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/>
              <a:t>Commercial antibiotic production began with the manufacture of penicillin in the 1940s.</a:t>
            </a:r>
          </a:p>
          <a:p>
            <a:pPr algn="l" rtl="0">
              <a:lnSpc>
                <a:spcPct val="80000"/>
              </a:lnSpc>
            </a:pPr>
            <a:endParaRPr lang="en-US" sz="900" dirty="0" smtClean="0"/>
          </a:p>
          <a:p>
            <a:pPr algn="l" rtl="0">
              <a:lnSpc>
                <a:spcPct val="80000"/>
              </a:lnSpc>
              <a:buFont typeface="Wingdings 2" charset="2"/>
              <a:buNone/>
            </a:pPr>
            <a:endParaRPr/>
          </a:p>
          <a:p>
            <a:pPr algn="l" rtl="0">
              <a:lnSpc>
                <a:spcPct val="80000"/>
              </a:lnSpc>
              <a:buFont typeface="Wingdings 2" charset="2"/>
              <a:buNone/>
            </a:pPr>
            <a:endParaRPr/>
          </a:p>
        </p:txBody>
      </p:sp>
      <p:pic>
        <p:nvPicPr>
          <p:cNvPr id="24580" name="Picture 3" descr="flem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28194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7043758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The majority of bacterial cells multiply in number by a process of </a:t>
            </a:r>
            <a:r>
              <a:rPr lang="en-US" dirty="0" smtClean="0">
                <a:solidFill>
                  <a:schemeClr val="tx2"/>
                </a:solidFill>
              </a:rPr>
              <a:t>binary fission</a:t>
            </a:r>
            <a:r>
              <a:rPr lang="en-US" dirty="0" smtClean="0"/>
              <a:t>. That is, each individual will </a:t>
            </a:r>
            <a:r>
              <a:rPr lang="en-US" dirty="0" smtClean="0">
                <a:solidFill>
                  <a:schemeClr val="tx2"/>
                </a:solidFill>
              </a:rPr>
              <a:t>increase in size until it is large </a:t>
            </a:r>
            <a:r>
              <a:rPr lang="en-US" dirty="0" smtClean="0"/>
              <a:t>enough to divide into </a:t>
            </a:r>
            <a:r>
              <a:rPr lang="en-US" dirty="0" smtClean="0">
                <a:solidFill>
                  <a:schemeClr val="tx2"/>
                </a:solidFill>
              </a:rPr>
              <a:t>two identical </a:t>
            </a:r>
            <a:r>
              <a:rPr lang="en-US" dirty="0" smtClean="0"/>
              <a:t>daughter cells. 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At the point of separation each daughter cell must be capable of </a:t>
            </a:r>
            <a:r>
              <a:rPr lang="en-US" dirty="0" smtClean="0">
                <a:solidFill>
                  <a:schemeClr val="tx2"/>
                </a:solidFill>
              </a:rPr>
              <a:t>growth and reproduction. 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While each daughter cell will automatically contain those materials that are dispersed throughout the mother cell (mRNA, </a:t>
            </a:r>
            <a:r>
              <a:rPr lang="en-US" dirty="0" err="1" smtClean="0"/>
              <a:t>rRNA</a:t>
            </a:r>
            <a:r>
              <a:rPr lang="en-US" dirty="0" smtClean="0"/>
              <a:t>, </a:t>
            </a:r>
            <a:r>
              <a:rPr lang="en-US" dirty="0" err="1" smtClean="0"/>
              <a:t>ribosomes</a:t>
            </a:r>
            <a:r>
              <a:rPr lang="en-US" dirty="0" smtClean="0"/>
              <a:t>, enzymes, </a:t>
            </a:r>
            <a:r>
              <a:rPr lang="en-US" dirty="0" err="1" smtClean="0"/>
              <a:t>cytochromes</a:t>
            </a:r>
            <a:r>
              <a:rPr lang="en-US" dirty="0" smtClean="0"/>
              <a:t>, etc.)</a:t>
            </a:r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Bacteria has the ability to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replicate rapidly </a:t>
            </a:r>
            <a:r>
              <a:rPr lang="en-US" dirty="0" smtClean="0">
                <a:ea typeface="+mn-ea"/>
                <a:cs typeface="+mn-cs"/>
              </a:rPr>
              <a:t>when the conditions are </a:t>
            </a:r>
            <a:r>
              <a:rPr lang="en-US" dirty="0" err="1" smtClean="0">
                <a:ea typeface="+mn-ea"/>
                <a:cs typeface="+mn-cs"/>
              </a:rPr>
              <a:t>favourable</a:t>
            </a:r>
            <a:r>
              <a:rPr lang="en-US" dirty="0" smtClean="0">
                <a:ea typeface="+mn-ea"/>
                <a:cs typeface="+mn-cs"/>
              </a:rPr>
              <a:t>&amp; optimal for growth.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For a microorganism growing with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generation time of 20 minutes</a:t>
            </a:r>
            <a:r>
              <a:rPr lang="en-US" dirty="0" smtClean="0">
                <a:ea typeface="+mn-ea"/>
                <a:cs typeface="+mn-cs"/>
              </a:rPr>
              <a:t>, one cell will have divided three times within an hour to give a total of eight cells and so on. 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Clearly this does not happen in nature, rather the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supply of nutrients becomes exhausted </a:t>
            </a:r>
            <a:r>
              <a:rPr lang="en-US" dirty="0" smtClean="0">
                <a:ea typeface="+mn-ea"/>
                <a:cs typeface="+mn-cs"/>
              </a:rPr>
              <a:t>and the organisms grow considerably more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slowly</a:t>
            </a:r>
            <a:r>
              <a:rPr lang="en-US" dirty="0" smtClean="0">
                <a:ea typeface="+mn-ea"/>
                <a:cs typeface="+mn-cs"/>
              </a:rPr>
              <a:t>, if at all.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Growth curves</a:t>
            </a:r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When a sample of living bacteria is inoculated into a medium adequate for growth, the change in viable population with time follows a characteristic pattern.</a:t>
            </a:r>
          </a:p>
          <a:p>
            <a:pPr algn="l" rtl="0">
              <a:buFont typeface="Wingdings 2" charset="2"/>
              <a:buNone/>
            </a:pPr>
            <a:endParaRPr lang="en-US" dirty="0" smtClean="0"/>
          </a:p>
          <a:p>
            <a:pPr algn="l" rtl="0">
              <a:buFont typeface="Wingdings 2" charset="2"/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1808163"/>
            <a:ext cx="77549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01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Growth curves</a:t>
            </a:r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The first phase</a:t>
            </a:r>
            <a:r>
              <a:rPr lang="en-US" u="sng" dirty="0" smtClean="0"/>
              <a:t>, A, is called the lag phase.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 lag phase will be </a:t>
            </a:r>
            <a:r>
              <a:rPr lang="en-US" dirty="0" smtClean="0">
                <a:solidFill>
                  <a:schemeClr val="tx2"/>
                </a:solidFill>
              </a:rPr>
              <a:t>short</a:t>
            </a:r>
            <a:r>
              <a:rPr lang="en-US" dirty="0" smtClean="0"/>
              <a:t> if the culture medium is adequate (Nutrients &amp; Optimal Temperature).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lag phase may be </a:t>
            </a:r>
            <a:r>
              <a:rPr lang="en-US" dirty="0" smtClean="0">
                <a:solidFill>
                  <a:schemeClr val="tx2"/>
                </a:solidFill>
              </a:rPr>
              <a:t>longer</a:t>
            </a:r>
            <a:r>
              <a:rPr lang="en-US" dirty="0" smtClean="0"/>
              <a:t> if the medium is minimal or has to warm up to the optimum growth temperature, and </a:t>
            </a:r>
            <a:r>
              <a:rPr lang="en-US" dirty="0" smtClean="0">
                <a:solidFill>
                  <a:schemeClr val="tx2"/>
                </a:solidFill>
              </a:rPr>
              <a:t>prolonged</a:t>
            </a:r>
            <a:r>
              <a:rPr lang="en-US" dirty="0" smtClean="0"/>
              <a:t> if toxic substances are present.</a:t>
            </a:r>
          </a:p>
          <a:p>
            <a:pPr algn="l" rtl="0">
              <a:buFont typeface="Wingdings 2" charset="2"/>
              <a:buNone/>
            </a:pPr>
            <a:endParaRPr lang="en-US" dirty="0" smtClean="0"/>
          </a:p>
          <a:p>
            <a:pPr algn="l" rtl="0">
              <a:buFont typeface="Wingdings 2" charset="2"/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08163"/>
            <a:ext cx="364330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03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Growth curves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u="sng" dirty="0" smtClean="0"/>
              <a:t>phase B which is called </a:t>
            </a:r>
            <a:r>
              <a:rPr lang="en-US" dirty="0" smtClean="0"/>
              <a:t>log phase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 this phase, the </a:t>
            </a:r>
            <a:r>
              <a:rPr lang="en-US" dirty="0" err="1" smtClean="0"/>
              <a:t>inoculum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adaptes</a:t>
            </a:r>
            <a:r>
              <a:rPr lang="en-US" dirty="0" smtClean="0"/>
              <a:t> itself to the new environment and growth then </a:t>
            </a:r>
            <a:r>
              <a:rPr lang="en-US" dirty="0" smtClean="0">
                <a:solidFill>
                  <a:schemeClr val="tx2"/>
                </a:solidFill>
              </a:rPr>
              <a:t>proceeds</a:t>
            </a:r>
            <a:r>
              <a:rPr lang="en-US" dirty="0" smtClean="0"/>
              <a:t>, each cell dividing into two.</a:t>
            </a:r>
            <a:endParaRPr/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Cell division by binary fission may take place </a:t>
            </a:r>
            <a:r>
              <a:rPr lang="en-US" dirty="0" smtClean="0">
                <a:solidFill>
                  <a:schemeClr val="tx2"/>
                </a:solidFill>
              </a:rPr>
              <a:t>every 15-20 minutes </a:t>
            </a:r>
            <a:endParaRPr lang="en-US" dirty="0" smtClean="0"/>
          </a:p>
          <a:p>
            <a:pPr algn="l" rtl="0">
              <a:buFont typeface="Wingdings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increase in numbers is </a:t>
            </a:r>
            <a:r>
              <a:rPr lang="en-US" dirty="0" smtClean="0">
                <a:solidFill>
                  <a:schemeClr val="tx2"/>
                </a:solidFill>
              </a:rPr>
              <a:t>exponential or logarithmic</a:t>
            </a:r>
            <a:r>
              <a:rPr lang="en-US" dirty="0" smtClean="0"/>
              <a:t>, hence the name log phase.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08163"/>
            <a:ext cx="364330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8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Growth curves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738688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u="sng" dirty="0" smtClean="0"/>
              <a:t>Phase C, the stationary phase</a:t>
            </a:r>
            <a:r>
              <a:rPr lang="en-US" dirty="0" smtClean="0"/>
              <a:t>,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stationary phase is thought to occur as a result of the </a:t>
            </a:r>
            <a:r>
              <a:rPr lang="en-US" dirty="0" smtClean="0">
                <a:solidFill>
                  <a:schemeClr val="tx2"/>
                </a:solidFill>
              </a:rPr>
              <a:t>exhaustion of essential nutrients </a:t>
            </a:r>
            <a:r>
              <a:rPr lang="en-US" dirty="0" smtClean="0"/>
              <a:t>and possibly the </a:t>
            </a:r>
            <a:r>
              <a:rPr lang="en-US" dirty="0" smtClean="0">
                <a:solidFill>
                  <a:schemeClr val="tx2"/>
                </a:solidFill>
              </a:rPr>
              <a:t>accumulation of </a:t>
            </a:r>
            <a:r>
              <a:rPr lang="en-US" dirty="0" err="1" smtClean="0">
                <a:solidFill>
                  <a:schemeClr val="tx2"/>
                </a:solidFill>
              </a:rPr>
              <a:t>bacteriostatic</a:t>
            </a:r>
            <a:r>
              <a:rPr lang="en-US" dirty="0" smtClean="0">
                <a:solidFill>
                  <a:schemeClr val="tx2"/>
                </a:solidFill>
              </a:rPr>
              <a:t> concentrations of wastes</a:t>
            </a:r>
            <a:r>
              <a:rPr lang="en-US" dirty="0" smtClean="0"/>
              <a:t>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Growth will </a:t>
            </a:r>
            <a:r>
              <a:rPr lang="en-US" dirty="0" smtClean="0">
                <a:solidFill>
                  <a:schemeClr val="tx2"/>
                </a:solidFill>
              </a:rPr>
              <a:t>recommence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tx2"/>
                </a:solidFill>
              </a:rPr>
              <a:t>fresh medium </a:t>
            </a:r>
            <a:r>
              <a:rPr lang="en-US" dirty="0" smtClean="0"/>
              <a:t>is added to provide a new supply of nutrients and to dilute out toxic accumulations. </a:t>
            </a:r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08163"/>
            <a:ext cx="364330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04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Growth curves</a:t>
            </a: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u="sng" dirty="0"/>
              <a:t>P</a:t>
            </a:r>
            <a:r>
              <a:rPr lang="en-US" u="sng" dirty="0" smtClean="0"/>
              <a:t>hase D, the phase of decline</a:t>
            </a:r>
            <a:endParaRPr lang="en-US" u="sng" dirty="0"/>
          </a:p>
          <a:p>
            <a:pPr algn="l" rtl="0"/>
            <a:r>
              <a:rPr lang="en-US" dirty="0" smtClean="0"/>
              <a:t> In the phase of decline, bacteria are actually </a:t>
            </a:r>
            <a:r>
              <a:rPr lang="en-US" dirty="0" smtClean="0">
                <a:solidFill>
                  <a:schemeClr val="tx2"/>
                </a:solidFill>
              </a:rPr>
              <a:t>dying</a:t>
            </a:r>
            <a:r>
              <a:rPr lang="en-US" dirty="0" smtClean="0"/>
              <a:t> due to the combined pressures of food exhaustion and toxic waste accumulation.</a:t>
            </a:r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00200"/>
            <a:ext cx="364330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91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Growth curves</a:t>
            </a:r>
            <a:endParaRPr 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1808163"/>
            <a:ext cx="77549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45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rate of growth of a microbial population depends upon: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/>
              <a:t>N</a:t>
            </a:r>
            <a:r>
              <a:rPr lang="en-US" dirty="0" smtClean="0">
                <a:ea typeface="+mn-ea"/>
                <a:cs typeface="+mn-cs"/>
              </a:rPr>
              <a:t>ature of microorganisms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A</a:t>
            </a:r>
            <a:r>
              <a:rPr lang="en-US" dirty="0" smtClean="0">
                <a:ea typeface="+mn-ea"/>
                <a:cs typeface="+mn-cs"/>
              </a:rPr>
              <a:t>vailability of water and nutrients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 Temperature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 pH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P</a:t>
            </a:r>
            <a:r>
              <a:rPr lang="en-US" dirty="0" smtClean="0">
                <a:ea typeface="+mn-ea"/>
                <a:cs typeface="+mn-cs"/>
              </a:rPr>
              <a:t>artial pressure of oxygen </a:t>
            </a:r>
          </a:p>
          <a:p>
            <a:pPr marL="1476000" algn="l" rt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S</a:t>
            </a:r>
            <a:r>
              <a:rPr lang="en-US" dirty="0" smtClean="0">
                <a:ea typeface="+mn-ea"/>
                <a:cs typeface="+mn-cs"/>
              </a:rPr>
              <a:t>olute concentrations.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097" b="1" u="sng" dirty="0" smtClean="0">
                <a:ea typeface="+mn-ea"/>
                <a:cs typeface="+mn-cs"/>
              </a:rPr>
              <a:t>Temperature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majority of bacteria that have medical or pharmaceutical significance have optimal growth temperatures between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ambient and body temperature (37°C).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As temperatures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rise</a:t>
            </a:r>
            <a:r>
              <a:rPr lang="en-US" dirty="0" smtClean="0">
                <a:ea typeface="+mn-ea"/>
                <a:cs typeface="+mn-cs"/>
              </a:rPr>
              <a:t>, chemical and </a:t>
            </a:r>
            <a:r>
              <a:rPr lang="en-US" dirty="0" err="1" smtClean="0">
                <a:ea typeface="+mn-ea"/>
                <a:cs typeface="+mn-cs"/>
              </a:rPr>
              <a:t>enzymic</a:t>
            </a:r>
            <a:r>
              <a:rPr lang="en-US" dirty="0" smtClean="0">
                <a:ea typeface="+mn-ea"/>
                <a:cs typeface="+mn-cs"/>
              </a:rPr>
              <a:t> reactions within the cell proceed more rapidly, and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growth becomes faster </a:t>
            </a:r>
            <a:r>
              <a:rPr lang="en-US" dirty="0" smtClean="0">
                <a:ea typeface="+mn-ea"/>
                <a:cs typeface="+mn-cs"/>
              </a:rPr>
              <a:t>until an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optimal rate is achieved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 Beyond </a:t>
            </a:r>
            <a:r>
              <a:rPr lang="en-US" dirty="0"/>
              <a:t>optimal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ea typeface="+mn-ea"/>
                <a:cs typeface="+mn-cs"/>
              </a:rPr>
              <a:t>temperature certain proteins may become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irreversibly damaged</a:t>
            </a:r>
            <a:r>
              <a:rPr lang="en-US" dirty="0" smtClean="0">
                <a:ea typeface="+mn-ea"/>
                <a:cs typeface="+mn-cs"/>
              </a:rPr>
              <a:t> through thermal </a:t>
            </a:r>
            <a:r>
              <a:rPr lang="en-US" dirty="0" err="1" smtClean="0">
                <a:ea typeface="+mn-ea"/>
                <a:cs typeface="+mn-cs"/>
              </a:rPr>
              <a:t>lysis</a:t>
            </a:r>
            <a:r>
              <a:rPr lang="en-US" dirty="0" smtClean="0">
                <a:ea typeface="+mn-ea"/>
                <a:cs typeface="+mn-cs"/>
              </a:rPr>
              <a:t>, resulting in a rapid loss of cell viability. </a:t>
            </a:r>
            <a:endParaRPr lang="en-US" b="1" u="sng" dirty="0" smtClean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28794" y="457200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Microorganisms </a:t>
            </a:r>
            <a:r>
              <a:rPr lang="en-US" dirty="0" smtClean="0">
                <a:solidFill>
                  <a:schemeClr val="accent1"/>
                </a:solidFill>
              </a:rPr>
              <a:t>differ</a:t>
            </a:r>
            <a:r>
              <a:rPr lang="en-US" dirty="0" smtClean="0"/>
              <a:t> enormously in terms of their shape, size and appearance and in their genetic and metabolic characteristics.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these properties are used in </a:t>
            </a:r>
            <a:r>
              <a:rPr lang="en-US" dirty="0" smtClean="0">
                <a:solidFill>
                  <a:schemeClr val="accent1"/>
                </a:solidFill>
              </a:rPr>
              <a:t>classifying</a:t>
            </a:r>
            <a:r>
              <a:rPr lang="en-US" dirty="0" smtClean="0"/>
              <a:t> microorganisms into the major groups with which many people are familiar, e.g. bacteria, fungi, protozoa and viruses.</a:t>
            </a:r>
          </a:p>
          <a:p>
            <a:pPr algn="l" rtl="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sz="2400" b="1" u="sng" dirty="0" smtClean="0"/>
              <a:t>pH</a:t>
            </a:r>
          </a:p>
          <a:p>
            <a:pPr algn="l" rtl="0">
              <a:buFont typeface="Wingdings" charset="2"/>
              <a:buChar char="Ø"/>
            </a:pPr>
            <a:r>
              <a:rPr lang="en-US" dirty="0"/>
              <a:t>E</a:t>
            </a:r>
            <a:r>
              <a:rPr lang="en-US" dirty="0" smtClean="0"/>
              <a:t>ach individual microorganism has an </a:t>
            </a:r>
            <a:r>
              <a:rPr lang="en-US" dirty="0" smtClean="0">
                <a:solidFill>
                  <a:schemeClr val="tx2"/>
                </a:solidFill>
              </a:rPr>
              <a:t>optimal pH </a:t>
            </a:r>
            <a:r>
              <a:rPr lang="en-US" dirty="0" smtClean="0"/>
              <a:t>for growth.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Microorganisms that have medical or pharmaceutical significance have pH growth optima of between </a:t>
            </a:r>
            <a:r>
              <a:rPr lang="en-US" dirty="0" smtClean="0">
                <a:solidFill>
                  <a:schemeClr val="tx2"/>
                </a:solidFill>
              </a:rPr>
              <a:t>7.4 and 7.6 </a:t>
            </a:r>
            <a:r>
              <a:rPr lang="en-US" dirty="0" smtClean="0"/>
              <a:t>but may grow </a:t>
            </a:r>
            <a:r>
              <a:rPr lang="en-US" dirty="0" err="1" smtClean="0">
                <a:solidFill>
                  <a:schemeClr val="tx2"/>
                </a:solidFill>
              </a:rPr>
              <a:t>suboptimally</a:t>
            </a:r>
            <a:r>
              <a:rPr lang="en-US" dirty="0" smtClean="0"/>
              <a:t> at pH values of 5–8.5.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pH of a pharmaceutical preparation </a:t>
            </a:r>
            <a:r>
              <a:rPr lang="en-US" dirty="0" smtClean="0"/>
              <a:t>may dictate the range of microorganisms that could potentially cause its spoilage.</a:t>
            </a:r>
          </a:p>
          <a:p>
            <a:pPr algn="l" rtl="0">
              <a:buFont typeface="Wingdings 2" charset="2"/>
              <a:buNone/>
            </a:pP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95" b="1" u="sng" dirty="0" smtClean="0">
                <a:ea typeface="+mn-ea"/>
                <a:cs typeface="+mn-cs"/>
              </a:rPr>
              <a:t>Water activity/solutes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Bacteria requires a certain amount of water for their growth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The availability of water is expressed as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water activity.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Water activity (Aw) is defined as the </a:t>
            </a:r>
            <a:r>
              <a:rPr lang="en-US" sz="2400" dirty="0" err="1" smtClean="0">
                <a:ea typeface="+mn-ea"/>
                <a:cs typeface="+mn-cs"/>
              </a:rPr>
              <a:t>vapour</a:t>
            </a:r>
            <a:r>
              <a:rPr lang="en-US" sz="2400" dirty="0" smtClean="0">
                <a:ea typeface="+mn-ea"/>
                <a:cs typeface="+mn-cs"/>
              </a:rPr>
              <a:t> pressure of water in the space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above the material</a:t>
            </a:r>
            <a:r>
              <a:rPr lang="en-US" sz="2400" dirty="0" smtClean="0">
                <a:ea typeface="+mn-ea"/>
                <a:cs typeface="+mn-cs"/>
              </a:rPr>
              <a:t> relative to the </a:t>
            </a:r>
            <a:r>
              <a:rPr lang="en-US" sz="2400" dirty="0" err="1" smtClean="0">
                <a:ea typeface="+mn-ea"/>
                <a:cs typeface="+mn-cs"/>
              </a:rPr>
              <a:t>vapour</a:t>
            </a:r>
            <a:r>
              <a:rPr lang="en-US" sz="2400" dirty="0" smtClean="0">
                <a:ea typeface="+mn-ea"/>
                <a:cs typeface="+mn-cs"/>
              </a:rPr>
              <a:t> pressure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above pure water </a:t>
            </a:r>
            <a:r>
              <a:rPr lang="en-US" sz="2400" dirty="0" smtClean="0">
                <a:ea typeface="+mn-ea"/>
                <a:cs typeface="+mn-cs"/>
              </a:rPr>
              <a:t>at the same temperature and pressure.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Pure water by definition has an Aw of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1.00</a:t>
            </a:r>
            <a:r>
              <a:rPr lang="en-US" sz="2400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95" b="1" u="sng" dirty="0" smtClean="0">
                <a:ea typeface="+mn-ea"/>
                <a:cs typeface="+mn-cs"/>
              </a:rPr>
              <a:t>Water activity/solutes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 Generally Gram- negative bacteria cannot grow if the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Aw is below 0.97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Gram-positive bacteria can grow in materials with Aw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0.8–0.98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Yeasts and moulds can grow at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low Aw values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Pharmaceutical creams might have Aw values of 0.8–0.98, whereas strawberry jam might have an Aw of </a:t>
            </a:r>
            <a:r>
              <a:rPr lang="en-US" dirty="0" err="1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. 0.7.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water activity of a pharmaceutical product can markedly affect its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vulnerability to spoilage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conta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-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minants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rtl="0">
              <a:buNone/>
              <a:defRPr/>
            </a:pPr>
            <a:r>
              <a:rPr lang="en-US" sz="2595" u="sng" dirty="0" smtClean="0">
                <a:ea typeface="+mn-ea"/>
                <a:cs typeface="+mn-cs"/>
              </a:rPr>
              <a:t>Availability of oxygen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Some bacteria cannot grow unless oxygen is present in their immediate atmosphere, such organisms are called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obligate aerobes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Some organisms are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inhibited</a:t>
            </a:r>
            <a:r>
              <a:rPr lang="en-US" sz="2400" dirty="0" smtClean="0">
                <a:ea typeface="+mn-ea"/>
                <a:cs typeface="+mn-cs"/>
              </a:rPr>
              <a:t> in the presence of oxygen, this gas behaving almost as an intoxicant, such bacteria are known as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obligate anaerobes</a:t>
            </a:r>
            <a:r>
              <a:rPr lang="en-US" sz="2400" u="sng" dirty="0" smtClean="0">
                <a:ea typeface="+mn-ea"/>
                <a:cs typeface="+mn-cs"/>
              </a:rPr>
              <a:t>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ea typeface="+mn-ea"/>
                <a:cs typeface="+mn-cs"/>
              </a:rPr>
              <a:t>A large number of species can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grow in both</a:t>
            </a:r>
            <a:r>
              <a:rPr lang="en-US" sz="2400" dirty="0" smtClean="0">
                <a:ea typeface="+mn-ea"/>
                <a:cs typeface="+mn-cs"/>
              </a:rPr>
              <a:t> in the presence and absence of oxygen and these are termed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facultative bacteria.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400" u="sng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algn="ctr"/>
            <a:r>
              <a:rPr lang="en-US" sz="3600" dirty="0" smtClean="0"/>
              <a:t>Bacterial reproduction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24" b="1" u="sng" dirty="0" smtClean="0">
                <a:ea typeface="+mn-ea"/>
                <a:cs typeface="+mn-cs"/>
              </a:rPr>
              <a:t>Nutrition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The essential food or nutritional requirements for bacterial growth conventionally include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sugars, starches, proteins, vitamins, trace elements, oxygen, carbon dioxide and nitrogen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Water</a:t>
            </a:r>
            <a:r>
              <a:rPr lang="en-US" dirty="0" smtClean="0">
                <a:ea typeface="+mn-ea"/>
                <a:cs typeface="+mn-cs"/>
              </a:rPr>
              <a:t> is also of great importance; bacteria cannot grow without water and,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water provides hydrogen </a:t>
            </a:r>
            <a:r>
              <a:rPr lang="en-US" dirty="0" smtClean="0">
                <a:ea typeface="+mn-ea"/>
                <a:cs typeface="+mn-cs"/>
              </a:rPr>
              <a:t>as part of reaction sequences for the metabolism of the substrates.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/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470977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smtClean="0"/>
              <a:t>Biofilms</a:t>
            </a:r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charset="2"/>
              <a:buNone/>
            </a:pPr>
            <a:r>
              <a:rPr lang="en-US" sz="2400" b="1" u="sng" dirty="0" smtClean="0"/>
              <a:t>4. </a:t>
            </a:r>
            <a:r>
              <a:rPr lang="en-US" sz="2400" b="1" u="sng" dirty="0" err="1" smtClean="0"/>
              <a:t>Biofilms</a:t>
            </a:r>
            <a:endParaRPr lang="en-US" sz="2400" b="1" u="sng" dirty="0" smtClean="0"/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Any surface, whether it is animate or inanimate, is of considerable importance as a </a:t>
            </a:r>
            <a:r>
              <a:rPr lang="en-US" sz="2400" dirty="0" smtClean="0">
                <a:solidFill>
                  <a:schemeClr val="tx2"/>
                </a:solidFill>
              </a:rPr>
              <a:t>microbial habitat</a:t>
            </a:r>
            <a:r>
              <a:rPr lang="en-US" sz="2400" dirty="0" smtClean="0"/>
              <a:t> owing to the adsorption of nutrients.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Microbial numbers and activity are usually </a:t>
            </a:r>
            <a:r>
              <a:rPr lang="en-US" sz="2400" dirty="0" smtClean="0">
                <a:solidFill>
                  <a:schemeClr val="tx2"/>
                </a:solidFill>
              </a:rPr>
              <a:t>much greater on 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surface</a:t>
            </a:r>
            <a:r>
              <a:rPr lang="en-US" sz="2400" dirty="0" smtClean="0"/>
              <a:t> than in suspension.</a:t>
            </a:r>
          </a:p>
          <a:p>
            <a:pPr algn="l" rtl="0">
              <a:buFont typeface="Wingdings" charset="2"/>
              <a:buChar char="Ø"/>
            </a:pPr>
            <a:r>
              <a:rPr lang="en-US" sz="2400" dirty="0" smtClean="0"/>
              <a:t> In many natural, medical and industrial settings bacteria attach to surfaces and form </a:t>
            </a:r>
            <a:r>
              <a:rPr lang="en-US" sz="2400" dirty="0" smtClean="0">
                <a:solidFill>
                  <a:schemeClr val="tx2"/>
                </a:solidFill>
              </a:rPr>
              <a:t>multilayered communities </a:t>
            </a:r>
            <a:r>
              <a:rPr lang="en-US" sz="2400" dirty="0" smtClean="0"/>
              <a:t>called </a:t>
            </a:r>
            <a:r>
              <a:rPr lang="en-US" sz="2400" dirty="0" err="1" smtClean="0"/>
              <a:t>biofilms</a:t>
            </a:r>
            <a:r>
              <a:rPr lang="en-US" sz="2400" dirty="0" smtClean="0"/>
              <a:t>.</a:t>
            </a:r>
            <a:endParaRPr lang="en-US" sz="2400" b="1" u="sng" dirty="0" smtClean="0"/>
          </a:p>
          <a:p>
            <a:pPr algn="l" rtl="0">
              <a:buFont typeface="Wingdings" charset="2"/>
              <a:buChar char="Ø"/>
            </a:pPr>
            <a:endParaRPr lang="en-US" sz="2400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00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smtClean="0"/>
              <a:t>Biofilms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Biofilms</a:t>
            </a:r>
            <a:r>
              <a:rPr lang="en-US" dirty="0" smtClean="0"/>
              <a:t> commonly contain </a:t>
            </a:r>
            <a:r>
              <a:rPr lang="en-US" dirty="0" smtClean="0">
                <a:solidFill>
                  <a:schemeClr val="tx2"/>
                </a:solidFill>
              </a:rPr>
              <a:t>more than one species of bacteria</a:t>
            </a:r>
            <a:r>
              <a:rPr lang="en-US" dirty="0" smtClean="0"/>
              <a:t>, which cooperatively exist together as a functional, dynamic consortium.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Biofilm</a:t>
            </a:r>
            <a:r>
              <a:rPr lang="en-US" dirty="0" smtClean="0"/>
              <a:t> formation usually begins with pioneer cells </a:t>
            </a:r>
            <a:r>
              <a:rPr lang="en-US" dirty="0" smtClean="0">
                <a:solidFill>
                  <a:schemeClr val="tx2"/>
                </a:solidFill>
              </a:rPr>
              <a:t>attaching</a:t>
            </a:r>
            <a:r>
              <a:rPr lang="en-US" dirty="0" smtClean="0"/>
              <a:t> to a surface, either through the use of specific </a:t>
            </a:r>
            <a:r>
              <a:rPr lang="en-US" dirty="0" err="1" smtClean="0"/>
              <a:t>adhesins</a:t>
            </a:r>
            <a:r>
              <a:rPr lang="en-US" dirty="0" smtClean="0"/>
              <a:t> such as </a:t>
            </a:r>
            <a:r>
              <a:rPr lang="en-US" dirty="0" err="1" smtClean="0"/>
              <a:t>fimbriae</a:t>
            </a:r>
            <a:r>
              <a:rPr lang="en-US" dirty="0" smtClean="0"/>
              <a:t>, or non-specifically by EPS.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 key characteristic of </a:t>
            </a:r>
            <a:r>
              <a:rPr lang="en-US" dirty="0" err="1" smtClean="0"/>
              <a:t>biofilms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chemeClr val="tx2"/>
                </a:solidFill>
              </a:rPr>
              <a:t>enveloping of the attached cells in EPS</a:t>
            </a:r>
            <a:r>
              <a:rPr lang="en-US" dirty="0" smtClean="0"/>
              <a:t>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Biofilms</a:t>
            </a:r>
            <a:r>
              <a:rPr lang="en-US" dirty="0" smtClean="0"/>
              <a:t> help </a:t>
            </a:r>
            <a:r>
              <a:rPr lang="en-US" dirty="0" smtClean="0">
                <a:solidFill>
                  <a:schemeClr val="tx2"/>
                </a:solidFill>
              </a:rPr>
              <a:t>trap nutrients </a:t>
            </a:r>
            <a:r>
              <a:rPr lang="en-US" dirty="0" smtClean="0"/>
              <a:t>for growth of the enclosed cells and help </a:t>
            </a:r>
            <a:r>
              <a:rPr lang="en-US" dirty="0" smtClean="0">
                <a:solidFill>
                  <a:schemeClr val="tx2"/>
                </a:solidFill>
              </a:rPr>
              <a:t>prevent detachment </a:t>
            </a:r>
            <a:r>
              <a:rPr lang="en-US" dirty="0" smtClean="0"/>
              <a:t>of cells on surfaces in flowing systems.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2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smtClean="0"/>
              <a:t>Biofilms</a:t>
            </a:r>
            <a:endParaRPr 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charset="2"/>
              <a:buChar char="Ø"/>
            </a:pPr>
            <a:r>
              <a:rPr lang="en-US" dirty="0" smtClean="0"/>
              <a:t>In the human body the resident cells within the </a:t>
            </a:r>
            <a:r>
              <a:rPr lang="en-US" dirty="0" err="1" smtClean="0"/>
              <a:t>biofilm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tx2"/>
                </a:solidFill>
              </a:rPr>
              <a:t>not exposed to attack by the immune system </a:t>
            </a:r>
            <a:r>
              <a:rPr lang="en-US" dirty="0" smtClean="0"/>
              <a:t>and in some instances can exacerbate the inflammatory response.</a:t>
            </a:r>
          </a:p>
          <a:p>
            <a:pPr algn="l" rtl="0">
              <a:buFont typeface="Wingdings" charset="2"/>
              <a:buChar char="Ø"/>
            </a:pPr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i="1" dirty="0" smtClean="0"/>
              <a:t> </a:t>
            </a:r>
            <a:r>
              <a:rPr lang="en-US" dirty="0" smtClean="0"/>
              <a:t>as an alginate-enclosed </a:t>
            </a:r>
            <a:r>
              <a:rPr lang="en-US" dirty="0" err="1" smtClean="0"/>
              <a:t>biofilm</a:t>
            </a:r>
            <a:r>
              <a:rPr lang="en-US" dirty="0" smtClean="0"/>
              <a:t> in the lungs of cystic fibrosis patients.</a:t>
            </a:r>
          </a:p>
          <a:p>
            <a:pPr algn="l" rtl="0">
              <a:buFont typeface="Wingdings" charset="2"/>
              <a:buChar char="Ø"/>
            </a:pPr>
            <a:r>
              <a:rPr lang="en-US" dirty="0" smtClean="0"/>
              <a:t>Bacterial </a:t>
            </a:r>
            <a:r>
              <a:rPr lang="en-US" dirty="0" err="1" smtClean="0"/>
              <a:t>biofilms</a:t>
            </a:r>
            <a:r>
              <a:rPr lang="en-US" dirty="0" smtClean="0"/>
              <a:t> are profoundly </a:t>
            </a:r>
            <a:r>
              <a:rPr lang="en-US" dirty="0" smtClean="0">
                <a:solidFill>
                  <a:schemeClr val="tx2"/>
                </a:solidFill>
              </a:rPr>
              <a:t>less susceptible</a:t>
            </a:r>
            <a:r>
              <a:rPr lang="en-US" dirty="0" smtClean="0"/>
              <a:t> to antimicrobial agents than their free-living, </a:t>
            </a:r>
            <a:r>
              <a:rPr lang="en-US" dirty="0" err="1" smtClean="0">
                <a:solidFill>
                  <a:schemeClr val="tx2"/>
                </a:solidFill>
              </a:rPr>
              <a:t>planktonic</a:t>
            </a:r>
            <a:r>
              <a:rPr lang="en-US" dirty="0" smtClean="0"/>
              <a:t> counterparts.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38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smtClean="0"/>
              <a:t>Biofilms</a:t>
            </a:r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54304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As a consequence, bacterial </a:t>
            </a:r>
            <a:r>
              <a:rPr lang="en-US" dirty="0" err="1" smtClean="0"/>
              <a:t>biofilms</a:t>
            </a:r>
            <a:r>
              <a:rPr lang="en-US" dirty="0" smtClean="0"/>
              <a:t> that form on contaminated medical implants and prosthetic devices, manufacturing surfaces are virtually difficult to eliminate with antibiotics or biocides.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727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3352800"/>
            <a:ext cx="75834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7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37405" y="468086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Introduction to Pharmaceutical microbiology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70153" y="1825321"/>
            <a:ext cx="7258050" cy="411041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 smtClean="0"/>
              <a:t>1) virus</a:t>
            </a:r>
          </a:p>
          <a:p>
            <a:pPr marL="0" indent="0" algn="l" rtl="0">
              <a:buNone/>
            </a:pPr>
            <a:r>
              <a:rPr lang="en-US" sz="2000" b="1" dirty="0" smtClean="0"/>
              <a:t>2) Viroid</a:t>
            </a:r>
          </a:p>
          <a:p>
            <a:pPr marL="0" indent="0" algn="l" rtl="0">
              <a:buNone/>
            </a:pPr>
            <a:r>
              <a:rPr lang="en-US" sz="2000" b="1" dirty="0" smtClean="0"/>
              <a:t>3)  Prions</a:t>
            </a:r>
          </a:p>
          <a:p>
            <a:pPr marL="0" indent="0" algn="l" rtl="0">
              <a:buNone/>
            </a:pPr>
            <a:r>
              <a:rPr lang="en-US" sz="2000" b="1" dirty="0" smtClean="0"/>
              <a:t>4) Prokaryote</a:t>
            </a:r>
          </a:p>
          <a:p>
            <a:pPr marL="900000" algn="l" rtl="0">
              <a:buFont typeface="Wingdings" panose="05000000000000000000" pitchFamily="2" charset="2"/>
              <a:buChar char="Ø"/>
            </a:pPr>
            <a:r>
              <a:rPr lang="en-US" sz="2000" b="1" dirty="0" smtClean="0"/>
              <a:t>Bacteria</a:t>
            </a:r>
          </a:p>
          <a:p>
            <a:pPr marL="900000" algn="l" rtl="0"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Archaea</a:t>
            </a:r>
            <a:endParaRPr lang="en-US" sz="2000" b="1" dirty="0" smtClean="0"/>
          </a:p>
          <a:p>
            <a:pPr marL="0" indent="0" algn="l" rtl="0">
              <a:buNone/>
            </a:pPr>
            <a:r>
              <a:rPr lang="en-US" sz="2000" b="1" dirty="0"/>
              <a:t>5) </a:t>
            </a:r>
            <a:r>
              <a:rPr lang="en-US" sz="2000" b="1" dirty="0" smtClean="0"/>
              <a:t>Eukaryote</a:t>
            </a:r>
          </a:p>
          <a:p>
            <a:pPr marL="900000" algn="l" rtl="0">
              <a:buFont typeface="Wingdings" panose="05000000000000000000" pitchFamily="2" charset="2"/>
              <a:buChar char="Ø"/>
            </a:pPr>
            <a:r>
              <a:rPr lang="en-US" sz="2000" b="1" dirty="0"/>
              <a:t>Fungi 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1800000" indent="-457200" algn="l" rtl="0">
              <a:buFont typeface="Wingdings" panose="05000000000000000000" pitchFamily="2" charset="2"/>
              <a:buChar char="v"/>
            </a:pPr>
            <a:r>
              <a:rPr lang="en-US" sz="2000" b="1" dirty="0"/>
              <a:t>Yeast</a:t>
            </a:r>
          </a:p>
          <a:p>
            <a:pPr marL="1800000" indent="-457200" algn="l" rtl="0">
              <a:buFont typeface="Wingdings" panose="05000000000000000000" pitchFamily="2" charset="2"/>
              <a:buChar char="v"/>
            </a:pPr>
            <a:r>
              <a:rPr lang="en-US" sz="2000" b="1" dirty="0" err="1"/>
              <a:t>Mould</a:t>
            </a:r>
            <a:endParaRPr lang="en-US" sz="2000" b="1" dirty="0"/>
          </a:p>
          <a:p>
            <a:pPr marL="900000" algn="l" rtl="0">
              <a:buFont typeface="Wingdings" panose="05000000000000000000" pitchFamily="2" charset="2"/>
              <a:buChar char="Ø"/>
            </a:pPr>
            <a:r>
              <a:rPr lang="en-US" sz="2000" b="1" dirty="0"/>
              <a:t>Protozoa</a:t>
            </a:r>
          </a:p>
          <a:p>
            <a:pPr marL="900000" algn="l" rtl="0">
              <a:buFont typeface="Wingdings" panose="05000000000000000000" pitchFamily="2" charset="2"/>
              <a:buChar char="Ø"/>
            </a:pPr>
            <a:r>
              <a:rPr lang="en-US" sz="2000" b="1" dirty="0"/>
              <a:t>Algae</a:t>
            </a:r>
          </a:p>
          <a:p>
            <a:pPr marL="0" indent="0" algn="l" rtl="0">
              <a:buNone/>
            </a:pPr>
            <a:endParaRPr lang="en-US" sz="2000" b="1" dirty="0" smtClean="0"/>
          </a:p>
          <a:p>
            <a:pPr marL="0" indent="0" algn="l" rtl="0">
              <a:buNone/>
            </a:pPr>
            <a:endParaRPr lang="en-US" sz="20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38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4494211"/>
          </a:xfrm>
        </p:spPr>
        <p:txBody>
          <a:bodyPr rtlCol="0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  1. Gram-positive </a:t>
            </a:r>
            <a:r>
              <a:rPr lang="en-US" b="1" dirty="0" err="1" smtClean="0">
                <a:ea typeface="+mn-ea"/>
                <a:cs typeface="+mn-cs"/>
              </a:rPr>
              <a:t>cocci</a:t>
            </a:r>
            <a:r>
              <a:rPr lang="en-US" b="1" dirty="0" smtClean="0">
                <a:ea typeface="+mn-ea"/>
                <a:cs typeface="+mn-cs"/>
              </a:rPr>
              <a:t>: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i="1" u="sng" dirty="0" smtClean="0">
                <a:ea typeface="+mn-ea"/>
                <a:cs typeface="+mn-cs"/>
              </a:rPr>
              <a:t>Staphylococcus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They grow characteristically in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aggregates</a:t>
            </a:r>
            <a:r>
              <a:rPr lang="en-US" dirty="0" smtClean="0">
                <a:ea typeface="+mn-ea"/>
                <a:cs typeface="+mn-cs"/>
              </a:rPr>
              <a:t> which have been likened to a bunch of grapes.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They can grow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aerobically or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anaerobically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>
                <a:ea typeface="+mn-ea"/>
                <a:cs typeface="+mn-cs"/>
              </a:rPr>
              <a:t>Staphylococcus </a:t>
            </a:r>
            <a:r>
              <a:rPr lang="en-US" i="1" dirty="0" err="1" smtClean="0">
                <a:ea typeface="+mn-ea"/>
                <a:cs typeface="+mn-cs"/>
              </a:rPr>
              <a:t>aureus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produces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golden yellow pigment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/>
              <a:t>Staphylococcus </a:t>
            </a:r>
            <a:r>
              <a:rPr lang="en-US" i="1" dirty="0" err="1"/>
              <a:t>aureus</a:t>
            </a:r>
            <a:r>
              <a:rPr lang="en-US" dirty="0" smtClean="0">
                <a:ea typeface="+mn-ea"/>
                <a:cs typeface="+mn-cs"/>
              </a:rPr>
              <a:t> is a cause of skin lesions such as boils.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en-US" dirty="0" smtClean="0">
                <a:ea typeface="+mn-ea"/>
                <a:cs typeface="+mn-cs"/>
              </a:rPr>
              <a:t>produces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toxin</a:t>
            </a:r>
            <a:r>
              <a:rPr lang="en-US" dirty="0" smtClean="0">
                <a:ea typeface="+mn-ea"/>
                <a:cs typeface="+mn-cs"/>
              </a:rPr>
              <a:t> which, if ingested    with food in which the organism has been growing, can give rise to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food poisoning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A common manifestation of its infection is the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production of pus.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86020" name="Picture 3" descr="staphylococcus-aure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1219200"/>
            <a:ext cx="2162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Streptococcus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These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spherical</a:t>
            </a:r>
            <a:r>
              <a:rPr lang="en-US" dirty="0" smtClean="0">
                <a:ea typeface="+mn-ea"/>
                <a:cs typeface="+mn-cs"/>
              </a:rPr>
              <a:t> organisms which grow characteristically in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chains</a:t>
            </a:r>
            <a:r>
              <a:rPr lang="en-US" dirty="0" smtClean="0">
                <a:ea typeface="+mn-ea"/>
                <a:cs typeface="+mn-cs"/>
              </a:rPr>
              <a:t> like strings of beads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/>
              <a:t>They </a:t>
            </a:r>
            <a:r>
              <a:rPr lang="en-US" dirty="0" smtClean="0">
                <a:ea typeface="+mn-ea"/>
                <a:cs typeface="+mn-cs"/>
              </a:rPr>
              <a:t>can grow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aerobically or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anaerobically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>
                <a:ea typeface="+mn-ea"/>
                <a:cs typeface="+mn-cs"/>
              </a:rPr>
              <a:t>Streptococcus </a:t>
            </a:r>
            <a:r>
              <a:rPr lang="en-US" i="1" dirty="0" err="1" smtClean="0">
                <a:ea typeface="+mn-ea"/>
                <a:cs typeface="+mn-cs"/>
              </a:rPr>
              <a:t>pyogenes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an extremely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dangerous pathogen</a:t>
            </a:r>
            <a:endParaRPr lang="en-US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/>
              <a:t>Streptococcus </a:t>
            </a:r>
            <a:r>
              <a:rPr lang="en-US" i="1" dirty="0" err="1" smtClean="0"/>
              <a:t>pyogenes</a:t>
            </a:r>
            <a:r>
              <a:rPr lang="en-US" i="1" dirty="0" smtClean="0"/>
              <a:t> </a:t>
            </a:r>
            <a:r>
              <a:rPr lang="en-US" dirty="0" smtClean="0">
                <a:ea typeface="+mn-ea"/>
                <a:cs typeface="+mn-cs"/>
              </a:rPr>
              <a:t>produces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series of toxins</a:t>
            </a:r>
            <a:r>
              <a:rPr lang="en-US" dirty="0" smtClean="0">
                <a:ea typeface="+mn-ea"/>
                <a:cs typeface="+mn-cs"/>
              </a:rPr>
              <a:t>, including an </a:t>
            </a:r>
            <a:r>
              <a:rPr lang="en-US" dirty="0" err="1" smtClean="0">
                <a:ea typeface="+mn-ea"/>
                <a:cs typeface="+mn-cs"/>
              </a:rPr>
              <a:t>erythrogenic</a:t>
            </a:r>
            <a:r>
              <a:rPr lang="en-US" dirty="0" smtClean="0">
                <a:ea typeface="+mn-ea"/>
                <a:cs typeface="+mn-cs"/>
              </a:rPr>
              <a:t> toxin which induces a characteristic red rash, and a family of toxins which destroy the formed elements of blood.</a:t>
            </a:r>
          </a:p>
          <a:p>
            <a:pPr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Typical diseases caused by </a:t>
            </a:r>
            <a:r>
              <a:rPr lang="en-US" i="1" dirty="0" smtClean="0">
                <a:ea typeface="+mn-ea"/>
                <a:cs typeface="+mn-cs"/>
              </a:rPr>
              <a:t>Strep. </a:t>
            </a:r>
            <a:r>
              <a:rPr lang="en-US" i="1" dirty="0" err="1" smtClean="0">
                <a:ea typeface="+mn-ea"/>
                <a:cs typeface="+mn-cs"/>
              </a:rPr>
              <a:t>pyogenes</a:t>
            </a:r>
            <a:r>
              <a:rPr lang="en-US" i="1" dirty="0" smtClean="0">
                <a:ea typeface="+mn-ea"/>
                <a:cs typeface="+mn-cs"/>
              </a:rPr>
              <a:t> are </a:t>
            </a:r>
            <a:r>
              <a:rPr lang="en-US" i="1" dirty="0" smtClean="0">
                <a:solidFill>
                  <a:schemeClr val="tx2"/>
                </a:solidFill>
                <a:ea typeface="+mn-ea"/>
                <a:cs typeface="+mn-cs"/>
              </a:rPr>
              <a:t>scarlet fever </a:t>
            </a:r>
            <a:r>
              <a:rPr lang="en-US" i="1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solidFill>
                  <a:schemeClr val="tx2"/>
                </a:solidFill>
                <a:ea typeface="+mn-ea"/>
                <a:cs typeface="+mn-cs"/>
              </a:rPr>
              <a:t> acute tonsillitis</a:t>
            </a:r>
            <a:r>
              <a:rPr lang="en-US" i="1" dirty="0" smtClean="0">
                <a:ea typeface="+mn-ea"/>
                <a:cs typeface="+mn-cs"/>
              </a:rPr>
              <a:t> (</a:t>
            </a:r>
            <a:r>
              <a:rPr lang="en-US" i="1" dirty="0" smtClean="0">
                <a:solidFill>
                  <a:schemeClr val="tx2"/>
                </a:solidFill>
                <a:ea typeface="+mn-ea"/>
                <a:cs typeface="+mn-cs"/>
              </a:rPr>
              <a:t>sore throat</a:t>
            </a:r>
            <a:r>
              <a:rPr lang="en-US" i="1" dirty="0" smtClean="0">
                <a:ea typeface="+mn-ea"/>
                <a:cs typeface="+mn-cs"/>
              </a:rPr>
              <a:t>).</a:t>
            </a:r>
            <a:endParaRPr lang="en-US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i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u="sng" dirty="0">
              <a:ea typeface="+mn-ea"/>
              <a:cs typeface="+mn-cs"/>
            </a:endParaRPr>
          </a:p>
        </p:txBody>
      </p:sp>
      <p:pic>
        <p:nvPicPr>
          <p:cNvPr id="87044" name="Picture 3" descr="Stre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1035050"/>
            <a:ext cx="1835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428750" y="247651"/>
            <a:ext cx="69008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 2" charset="2"/>
              <a:buNone/>
            </a:pPr>
            <a:r>
              <a:rPr lang="en-US" b="1" dirty="0" smtClean="0"/>
              <a:t>2. Gram-negative </a:t>
            </a:r>
            <a:r>
              <a:rPr lang="en-US" b="1" dirty="0" err="1" smtClean="0"/>
              <a:t>cocci</a:t>
            </a:r>
            <a:r>
              <a:rPr lang="en-US" b="1" dirty="0" smtClean="0"/>
              <a:t>:</a:t>
            </a:r>
          </a:p>
          <a:p>
            <a:pPr algn="l" rtl="0">
              <a:buFont typeface="Wingdings 2" charset="2"/>
              <a:buNone/>
            </a:pPr>
            <a:r>
              <a:rPr lang="en-US" i="1" u="sng" dirty="0" err="1" smtClean="0"/>
              <a:t>Neisseria</a:t>
            </a:r>
            <a:endParaRPr lang="en-US" i="1" u="sng" dirty="0" smtClean="0"/>
          </a:p>
          <a:p>
            <a:pPr marL="900000" algn="l" rtl="0">
              <a:buFont typeface="Wingdings" charset="2"/>
              <a:buChar char="v"/>
            </a:pPr>
            <a:r>
              <a:rPr lang="en-US" dirty="0" smtClean="0"/>
              <a:t>The Gram-negative pathogenic </a:t>
            </a:r>
            <a:r>
              <a:rPr lang="en-US" dirty="0" err="1" smtClean="0">
                <a:solidFill>
                  <a:schemeClr val="tx2"/>
                </a:solidFill>
              </a:rPr>
              <a:t>cocci</a:t>
            </a:r>
            <a:r>
              <a:rPr lang="en-US" dirty="0" smtClean="0"/>
              <a:t> belong to the genus </a:t>
            </a:r>
            <a:r>
              <a:rPr lang="en-US" i="1" dirty="0" err="1" smtClean="0"/>
              <a:t>Neisseria</a:t>
            </a:r>
            <a:r>
              <a:rPr lang="en-US" i="1" dirty="0" smtClean="0"/>
              <a:t>. </a:t>
            </a:r>
          </a:p>
          <a:p>
            <a:pPr marL="900000" algn="l" rtl="0">
              <a:buFont typeface="Wingdings" charset="2"/>
              <a:buChar char="v"/>
            </a:pPr>
            <a:r>
              <a:rPr lang="en-US" dirty="0" smtClean="0"/>
              <a:t>The cells are </a:t>
            </a:r>
            <a:r>
              <a:rPr lang="en-US" dirty="0" smtClean="0">
                <a:solidFill>
                  <a:schemeClr val="tx2"/>
                </a:solidFill>
              </a:rPr>
              <a:t>slightly curved </a:t>
            </a:r>
            <a:r>
              <a:rPr lang="en-US" dirty="0" smtClean="0"/>
              <a:t>rather than true spheres and have been likened to a </a:t>
            </a:r>
            <a:r>
              <a:rPr lang="en-US" dirty="0" smtClean="0">
                <a:solidFill>
                  <a:schemeClr val="tx2"/>
                </a:solidFill>
              </a:rPr>
              <a:t>kidney bean </a:t>
            </a:r>
            <a:r>
              <a:rPr lang="en-US" dirty="0" smtClean="0"/>
              <a:t>in shape.</a:t>
            </a:r>
          </a:p>
          <a:p>
            <a:pPr marL="900000" algn="l" rtl="0">
              <a:buFont typeface="Wingdings" charset="2"/>
              <a:buChar char="v"/>
            </a:pPr>
            <a:r>
              <a:rPr lang="en-US" i="1" dirty="0" err="1" smtClean="0"/>
              <a:t>Neisseria</a:t>
            </a:r>
            <a:r>
              <a:rPr lang="en-US" i="1" dirty="0" smtClean="0"/>
              <a:t> </a:t>
            </a:r>
            <a:r>
              <a:rPr lang="en-US" i="1" dirty="0" err="1" smtClean="0"/>
              <a:t>gonorrhoeae</a:t>
            </a:r>
            <a:r>
              <a:rPr lang="en-US" i="1" dirty="0" smtClean="0"/>
              <a:t> </a:t>
            </a:r>
            <a:r>
              <a:rPr lang="en-US" dirty="0" smtClean="0"/>
              <a:t>is the causal organism of the venereal disease </a:t>
            </a:r>
            <a:r>
              <a:rPr lang="en-US" dirty="0" err="1" smtClean="0">
                <a:solidFill>
                  <a:schemeClr val="tx2"/>
                </a:solidFill>
              </a:rPr>
              <a:t>gonorrhoea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(Sexually transmitted </a:t>
            </a:r>
            <a:r>
              <a:rPr lang="en-US" dirty="0" err="1" smtClean="0"/>
              <a:t>disease,STD</a:t>
            </a:r>
            <a:r>
              <a:rPr lang="en-US" dirty="0" smtClean="0"/>
              <a:t>). </a:t>
            </a:r>
            <a:endParaRPr lang="en-US" b="1" u="sng" dirty="0" smtClean="0"/>
          </a:p>
          <a:p>
            <a:pPr algn="l" rtl="0">
              <a:buFont typeface="Wingdings" charset="2"/>
              <a:buChar char="v"/>
            </a:pPr>
            <a:endParaRPr lang="en-US" dirty="0"/>
          </a:p>
        </p:txBody>
      </p:sp>
      <p:pic>
        <p:nvPicPr>
          <p:cNvPr id="88068" name="Picture 3" descr="neisseria_20meningitid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000108"/>
            <a:ext cx="19986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Properties of selected bacterial species</a:t>
            </a:r>
            <a:endParaRPr lang="en-US" dirty="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 2" charset="2"/>
              <a:buNone/>
            </a:pPr>
            <a:r>
              <a:rPr lang="en-US" b="1" dirty="0" smtClean="0"/>
              <a:t>3. Gram-positive rods:</a:t>
            </a:r>
          </a:p>
          <a:p>
            <a:pPr algn="l" rtl="0">
              <a:buFont typeface="Wingdings 2" charset="2"/>
              <a:buNone/>
            </a:pPr>
            <a:r>
              <a:rPr lang="en-US" i="1" u="sng" dirty="0" smtClean="0"/>
              <a:t>Bacillus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Members of this genus are </a:t>
            </a:r>
            <a:r>
              <a:rPr lang="en-US" dirty="0" smtClean="0">
                <a:solidFill>
                  <a:schemeClr val="tx2"/>
                </a:solidFill>
              </a:rPr>
              <a:t>widespread</a:t>
            </a:r>
            <a:r>
              <a:rPr lang="en-US" dirty="0" smtClean="0"/>
              <a:t> in air, soil and water, and in animal products such as hair, wool and carcasses.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It occurs characteristically as a </a:t>
            </a:r>
            <a:r>
              <a:rPr lang="en-US" dirty="0" smtClean="0">
                <a:solidFill>
                  <a:schemeClr val="tx2"/>
                </a:solidFill>
              </a:rPr>
              <a:t>large rod </a:t>
            </a:r>
            <a:r>
              <a:rPr lang="en-US" dirty="0" smtClean="0"/>
              <a:t>with square ends 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It is </a:t>
            </a:r>
            <a:r>
              <a:rPr lang="en-US" dirty="0" smtClean="0">
                <a:solidFill>
                  <a:schemeClr val="tx2"/>
                </a:solidFill>
              </a:rPr>
              <a:t>aerobic</a:t>
            </a:r>
            <a:r>
              <a:rPr lang="en-US" dirty="0" smtClean="0"/>
              <a:t>.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/>
              <a:t>Bacillus cereus</a:t>
            </a:r>
            <a:r>
              <a:rPr lang="en-US" dirty="0" smtClean="0"/>
              <a:t> has been implicated during recent years as a cause of </a:t>
            </a:r>
            <a:r>
              <a:rPr lang="en-US" dirty="0" smtClean="0">
                <a:solidFill>
                  <a:schemeClr val="tx2"/>
                </a:solidFill>
              </a:rPr>
              <a:t>food poisoning.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0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071546"/>
            <a:ext cx="21907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428750" y="247651"/>
            <a:ext cx="69008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796146"/>
          </a:xfrm>
        </p:spPr>
        <p:txBody>
          <a:bodyPr rtlCol="0">
            <a:normAutofit fontScale="925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Clostridium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Clostridia are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anaerobic rods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The genus contains a number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dangerous</a:t>
            </a:r>
            <a:r>
              <a:rPr lang="en-US" dirty="0" smtClean="0">
                <a:ea typeface="+mn-ea"/>
                <a:cs typeface="+mn-cs"/>
              </a:rPr>
              <a:t> pathogens.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Cl.septicum</a:t>
            </a:r>
            <a:r>
              <a:rPr lang="en-US" i="1" dirty="0" smtClean="0">
                <a:ea typeface="+mn-ea"/>
                <a:cs typeface="+mn-cs"/>
              </a:rPr>
              <a:t>, CI. </a:t>
            </a:r>
            <a:r>
              <a:rPr lang="en-US" i="1" dirty="0" err="1" smtClean="0">
                <a:ea typeface="+mn-ea"/>
                <a:cs typeface="+mn-cs"/>
              </a:rPr>
              <a:t>perfringens</a:t>
            </a:r>
            <a:r>
              <a:rPr lang="en-US" i="1" dirty="0" smtClean="0">
                <a:ea typeface="+mn-ea"/>
                <a:cs typeface="+mn-cs"/>
              </a:rPr>
              <a:t> (</a:t>
            </a:r>
            <a:r>
              <a:rPr lang="en-US" i="1" dirty="0" err="1" smtClean="0">
                <a:ea typeface="+mn-ea"/>
                <a:cs typeface="+mn-cs"/>
              </a:rPr>
              <a:t>welchii</a:t>
            </a:r>
            <a:r>
              <a:rPr lang="en-US" dirty="0" smtClean="0">
                <a:ea typeface="+mn-ea"/>
                <a:cs typeface="+mn-cs"/>
              </a:rPr>
              <a:t>) and </a:t>
            </a:r>
            <a:r>
              <a:rPr lang="en-US" i="1" dirty="0" smtClean="0">
                <a:ea typeface="+mn-ea"/>
                <a:cs typeface="+mn-cs"/>
              </a:rPr>
              <a:t>CI. </a:t>
            </a:r>
            <a:r>
              <a:rPr lang="en-US" i="1" dirty="0" err="1" smtClean="0">
                <a:ea typeface="+mn-ea"/>
                <a:cs typeface="+mn-cs"/>
              </a:rPr>
              <a:t>novyi</a:t>
            </a:r>
            <a:r>
              <a:rPr lang="en-US" i="1" dirty="0" smtClean="0">
                <a:ea typeface="+mn-ea"/>
                <a:cs typeface="+mn-cs"/>
              </a:rPr>
              <a:t> (</a:t>
            </a:r>
            <a:r>
              <a:rPr lang="en-US" i="1" dirty="0" err="1" smtClean="0">
                <a:ea typeface="+mn-ea"/>
                <a:cs typeface="+mn-cs"/>
              </a:rPr>
              <a:t>oedematiens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dirty="0" smtClean="0">
                <a:ea typeface="+mn-ea"/>
                <a:cs typeface="+mn-cs"/>
              </a:rPr>
              <a:t>cause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serious damage </a:t>
            </a:r>
            <a:r>
              <a:rPr lang="en-US" dirty="0" smtClean="0">
                <a:ea typeface="+mn-ea"/>
                <a:cs typeface="+mn-cs"/>
              </a:rPr>
              <a:t>to tissue if they are able to develop in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wounds where the oxygen supply is limited.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Tissue may be destroyed, and carbon dioxide produced from muscle glycogen gives rise to the condition known as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gas gangrene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</p:txBody>
      </p:sp>
      <p:pic>
        <p:nvPicPr>
          <p:cNvPr id="90116" name="Picture 3" descr="Clostridium botulin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925" y="1176318"/>
            <a:ext cx="1793875" cy="12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i="1" u="sng" dirty="0" smtClean="0"/>
              <a:t>Clostridium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>
                <a:ea typeface="+mn-ea"/>
                <a:cs typeface="+mn-cs"/>
              </a:rPr>
              <a:t>Clostridium </a:t>
            </a:r>
            <a:r>
              <a:rPr lang="en-US" i="1" dirty="0" err="1" smtClean="0">
                <a:ea typeface="+mn-ea"/>
                <a:cs typeface="+mn-cs"/>
              </a:rPr>
              <a:t>botulinum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(Sausages in Latin) secretes an extremely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toxic nerve poison</a:t>
            </a:r>
            <a:r>
              <a:rPr lang="en-US" dirty="0" smtClean="0">
                <a:ea typeface="+mn-ea"/>
                <a:cs typeface="+mn-cs"/>
              </a:rPr>
              <a:t> and ingestion of food in which this organism has grown is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fatal</a:t>
            </a:r>
            <a:r>
              <a:rPr lang="en-US" dirty="0" smtClean="0"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  <a:p>
            <a:pPr marL="720000" algn="l" rtl="0">
              <a:buFont typeface="Wingdings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Cooking</a:t>
            </a:r>
            <a:r>
              <a:rPr lang="en-US" dirty="0" smtClean="0"/>
              <a:t> rapidly destroys the poison but cold meats, sausages that contain the organism and that are eaten uncooked are possible sources of </a:t>
            </a:r>
            <a:r>
              <a:rPr lang="en-US" dirty="0" smtClean="0">
                <a:solidFill>
                  <a:schemeClr val="tx2"/>
                </a:solidFill>
              </a:rPr>
              <a:t>botulism</a:t>
            </a:r>
            <a:r>
              <a:rPr lang="en-US" dirty="0" smtClean="0"/>
              <a:t>.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/>
              <a:t>Clostridium </a:t>
            </a:r>
            <a:r>
              <a:rPr lang="en-US" i="1" dirty="0" err="1" smtClean="0"/>
              <a:t>tetani</a:t>
            </a:r>
            <a:r>
              <a:rPr lang="en-US" i="1" dirty="0" smtClean="0"/>
              <a:t> </a:t>
            </a:r>
            <a:r>
              <a:rPr lang="en-US" dirty="0" smtClean="0"/>
              <a:t>produces a </a:t>
            </a:r>
            <a:r>
              <a:rPr lang="en-US" dirty="0" smtClean="0">
                <a:solidFill>
                  <a:schemeClr val="tx2"/>
                </a:solidFill>
              </a:rPr>
              <a:t>powerful central nervous system poison </a:t>
            </a:r>
            <a:r>
              <a:rPr lang="en-US" dirty="0" smtClean="0"/>
              <a:t>and gives rise to the condition known as </a:t>
            </a:r>
            <a:r>
              <a:rPr lang="en-US" dirty="0" smtClean="0">
                <a:solidFill>
                  <a:schemeClr val="tx2"/>
                </a:solidFill>
              </a:rPr>
              <a:t>lockjaw or tetanus </a:t>
            </a:r>
            <a:r>
              <a:rPr lang="en-US" dirty="0" smtClean="0"/>
              <a:t>(prolonged contraction of skeletal muscle fibers).</a:t>
            </a:r>
          </a:p>
          <a:p>
            <a:pPr algn="l" rtl="0">
              <a:buFont typeface="Wingdings 2" charset="2"/>
              <a:buNone/>
            </a:pPr>
            <a:endParaRPr lang="en-US" dirty="0" smtClean="0"/>
          </a:p>
          <a:p>
            <a:pPr algn="l" rtl="0">
              <a:buFont typeface="Wingdings 2" charset="2"/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i="1" u="sng" dirty="0" err="1" smtClean="0"/>
              <a:t>Corynebacterium</a:t>
            </a:r>
            <a:endParaRPr lang="en-US" i="1" u="sng" dirty="0" smtClean="0"/>
          </a:p>
          <a:p>
            <a:pPr algn="l" rtl="0">
              <a:buFont typeface="Wingdings 2" charset="2"/>
              <a:buNone/>
            </a:pPr>
            <a:endParaRPr lang="en-US" i="1" u="sng" dirty="0" smtClean="0"/>
          </a:p>
          <a:p>
            <a:pPr marL="720000" algn="l" rtl="0">
              <a:buFont typeface="Wingdings" charset="2"/>
              <a:buChar char="v"/>
            </a:pPr>
            <a:r>
              <a:rPr lang="en-US" i="1" dirty="0" err="1" smtClean="0"/>
              <a:t>Corynebacterium</a:t>
            </a:r>
            <a:r>
              <a:rPr lang="en-US" i="1" dirty="0" smtClean="0"/>
              <a:t> </a:t>
            </a:r>
            <a:r>
              <a:rPr lang="en-US" i="1" dirty="0" err="1" smtClean="0"/>
              <a:t>diphtheriae</a:t>
            </a:r>
            <a:r>
              <a:rPr lang="en-US" dirty="0" smtClean="0"/>
              <a:t>, is the causal organism of </a:t>
            </a:r>
            <a:r>
              <a:rPr lang="en-US" dirty="0" smtClean="0">
                <a:solidFill>
                  <a:schemeClr val="tx2"/>
                </a:solidFill>
              </a:rPr>
              <a:t>diphtheria</a:t>
            </a:r>
            <a:r>
              <a:rPr lang="en-US" dirty="0" smtClean="0"/>
              <a:t>, a disease which has largely been </a:t>
            </a:r>
            <a:r>
              <a:rPr lang="en-US" dirty="0" smtClean="0">
                <a:solidFill>
                  <a:schemeClr val="tx2"/>
                </a:solidFill>
              </a:rPr>
              <a:t>eradicated by immunization</a:t>
            </a:r>
            <a:r>
              <a:rPr lang="en-US" dirty="0" smtClean="0"/>
              <a:t> (upper respiratory tract illness characterized by sore throat, fever).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err="1" smtClean="0"/>
              <a:t>Gardnerella</a:t>
            </a:r>
            <a:r>
              <a:rPr lang="en-US" i="1" dirty="0" smtClean="0"/>
              <a:t> </a:t>
            </a:r>
            <a:r>
              <a:rPr lang="en-US" i="1" dirty="0" err="1" smtClean="0"/>
              <a:t>vaginalis</a:t>
            </a:r>
            <a:r>
              <a:rPr lang="en-US" i="1" dirty="0" smtClean="0"/>
              <a:t>, </a:t>
            </a:r>
            <a:r>
              <a:rPr lang="en-US" dirty="0" smtClean="0"/>
              <a:t>although often part of the </a:t>
            </a:r>
            <a:r>
              <a:rPr lang="en-US" dirty="0" smtClean="0">
                <a:solidFill>
                  <a:schemeClr val="tx2"/>
                </a:solidFill>
              </a:rPr>
              <a:t>normal flora </a:t>
            </a:r>
            <a:r>
              <a:rPr lang="en-US" dirty="0" smtClean="0"/>
              <a:t>of the vagina, can be a cause of </a:t>
            </a:r>
            <a:r>
              <a:rPr lang="en-US" dirty="0" err="1" smtClean="0">
                <a:solidFill>
                  <a:schemeClr val="tx2"/>
                </a:solidFill>
              </a:rPr>
              <a:t>vaginitis</a:t>
            </a:r>
            <a:r>
              <a:rPr lang="en-US" dirty="0" smtClean="0"/>
              <a:t>. It has been suggested that the condition is expressed in </a:t>
            </a:r>
            <a:r>
              <a:rPr lang="en-US" dirty="0" smtClean="0">
                <a:solidFill>
                  <a:schemeClr val="tx2"/>
                </a:solidFill>
              </a:rPr>
              <a:t>association with anaerobes</a:t>
            </a:r>
            <a:r>
              <a:rPr lang="en-US" dirty="0" smtClean="0"/>
              <a:t>. It responds to treatment with </a:t>
            </a:r>
            <a:r>
              <a:rPr lang="en-US" dirty="0" err="1" smtClean="0">
                <a:solidFill>
                  <a:schemeClr val="tx2"/>
                </a:solidFill>
              </a:rPr>
              <a:t>metronidazole</a:t>
            </a:r>
            <a:r>
              <a:rPr lang="en-US" dirty="0" smtClean="0"/>
              <a:t>.</a:t>
            </a:r>
            <a:endParaRPr lang="en-US" u="sng" dirty="0"/>
          </a:p>
        </p:txBody>
      </p:sp>
      <p:pic>
        <p:nvPicPr>
          <p:cNvPr id="92164" name="Picture 3" descr="510676658_425afb13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1430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4. Gram-negative rods: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</a:t>
            </a:r>
            <a:r>
              <a:rPr lang="en-US" i="1" u="sng" dirty="0" smtClean="0">
                <a:ea typeface="+mn-ea"/>
                <a:cs typeface="+mn-cs"/>
              </a:rPr>
              <a:t>Pseudomonas</a:t>
            </a:r>
            <a:endParaRPr lang="en-US" b="1" u="sng" dirty="0" smtClean="0">
              <a:ea typeface="+mn-ea"/>
              <a:cs typeface="+mn-cs"/>
            </a:endParaRPr>
          </a:p>
          <a:p>
            <a:pPr marL="90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>
                <a:ea typeface="+mn-ea"/>
                <a:cs typeface="+mn-cs"/>
              </a:rPr>
              <a:t>Pseudomonas </a:t>
            </a:r>
            <a:r>
              <a:rPr lang="en-US" i="1" dirty="0" err="1" smtClean="0">
                <a:ea typeface="+mn-ea"/>
                <a:cs typeface="+mn-cs"/>
              </a:rPr>
              <a:t>aeruginosa</a:t>
            </a:r>
            <a:r>
              <a:rPr lang="en-US" i="1" dirty="0" smtClean="0">
                <a:ea typeface="+mn-ea"/>
                <a:cs typeface="+mn-cs"/>
              </a:rPr>
              <a:t> has in recent years, assumed the role of a </a:t>
            </a:r>
            <a:r>
              <a:rPr lang="en-US" i="1" dirty="0" smtClean="0">
                <a:solidFill>
                  <a:schemeClr val="tx2"/>
                </a:solidFill>
                <a:ea typeface="+mn-ea"/>
                <a:cs typeface="+mn-cs"/>
              </a:rPr>
              <a:t>dangerous</a:t>
            </a:r>
            <a:r>
              <a:rPr lang="en-US" i="1" dirty="0" smtClean="0">
                <a:ea typeface="+mn-ea"/>
                <a:cs typeface="+mn-cs"/>
              </a:rPr>
              <a:t> pathogen.</a:t>
            </a:r>
          </a:p>
          <a:p>
            <a:pPr marL="90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It has long been a troublesome cause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secondary infection of wounds</a:t>
            </a:r>
            <a:r>
              <a:rPr lang="en-US" dirty="0" smtClean="0">
                <a:ea typeface="+mn-ea"/>
                <a:cs typeface="+mn-cs"/>
              </a:rPr>
              <a:t>, especially burns.</a:t>
            </a:r>
          </a:p>
          <a:p>
            <a:pPr marL="90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With the advent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immunosuppressive therapy </a:t>
            </a:r>
            <a:r>
              <a:rPr lang="en-US" dirty="0" smtClean="0">
                <a:ea typeface="+mn-ea"/>
                <a:cs typeface="+mn-cs"/>
              </a:rPr>
              <a:t>following organ transplant, systemic infections including pneumonia have resulted from infection by this organism.</a:t>
            </a:r>
          </a:p>
          <a:p>
            <a:pPr marL="90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>
                <a:ea typeface="+mn-ea"/>
                <a:cs typeface="+mn-cs"/>
              </a:rPr>
              <a:t>Pseudomonas </a:t>
            </a:r>
            <a:r>
              <a:rPr lang="en-US" i="1" dirty="0" err="1" smtClean="0">
                <a:ea typeface="+mn-ea"/>
                <a:cs typeface="+mn-cs"/>
              </a:rPr>
              <a:t>aeruginosa</a:t>
            </a:r>
            <a:r>
              <a:rPr lang="en-US" i="1" dirty="0" smtClean="0">
                <a:ea typeface="+mn-ea"/>
                <a:cs typeface="+mn-cs"/>
              </a:rPr>
              <a:t> is </a:t>
            </a:r>
            <a:r>
              <a:rPr lang="en-US" i="1" dirty="0" smtClean="0">
                <a:solidFill>
                  <a:schemeClr val="tx2"/>
                </a:solidFill>
                <a:ea typeface="+mn-ea"/>
                <a:cs typeface="+mn-cs"/>
              </a:rPr>
              <a:t>resistant</a:t>
            </a:r>
            <a:r>
              <a:rPr lang="en-US" i="1" dirty="0" smtClean="0">
                <a:ea typeface="+mn-ea"/>
                <a:cs typeface="+mn-cs"/>
              </a:rPr>
              <a:t> to many antibacterial agents 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93188" name="Picture 3" descr="PseudoG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1763" y="1149350"/>
            <a:ext cx="1881187" cy="11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 2" charset="2"/>
              <a:buNone/>
            </a:pPr>
            <a:r>
              <a:rPr lang="en-US" i="1" u="sng" dirty="0" err="1" smtClean="0"/>
              <a:t>Vibrio</a:t>
            </a:r>
            <a:endParaRPr lang="en-US" i="1" u="sng" dirty="0" smtClean="0"/>
          </a:p>
          <a:p>
            <a:pPr algn="l" rtl="0">
              <a:buFont typeface="Wingdings 2" charset="2"/>
              <a:buNone/>
            </a:pPr>
            <a:endParaRPr lang="en-US" i="1" u="sng" dirty="0" smtClean="0"/>
          </a:p>
          <a:p>
            <a:pPr marL="720000" algn="l" rtl="0">
              <a:buFont typeface="Wingdings" charset="2"/>
              <a:buChar char="v"/>
            </a:pPr>
            <a:r>
              <a:rPr lang="en-US" i="1" dirty="0" err="1" smtClean="0"/>
              <a:t>Vibrio</a:t>
            </a:r>
            <a:r>
              <a:rPr lang="en-US" i="1" dirty="0" smtClean="0"/>
              <a:t> </a:t>
            </a:r>
            <a:r>
              <a:rPr lang="en-US" i="1" dirty="0" err="1" smtClean="0"/>
              <a:t>cholerae</a:t>
            </a:r>
            <a:r>
              <a:rPr lang="en-US" i="1" dirty="0" smtClean="0"/>
              <a:t> {comma</a:t>
            </a:r>
            <a:r>
              <a:rPr lang="en-US" dirty="0" smtClean="0"/>
              <a:t>) is often seen in the form of a </a:t>
            </a:r>
            <a:r>
              <a:rPr lang="en-US" dirty="0" smtClean="0">
                <a:solidFill>
                  <a:schemeClr val="tx2"/>
                </a:solidFill>
              </a:rPr>
              <a:t>curved rod (or a comma</a:t>
            </a:r>
            <a:r>
              <a:rPr lang="en-US" dirty="0" smtClean="0"/>
              <a:t>), hence its alternative specific name.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It is the causal organism of </a:t>
            </a:r>
            <a:r>
              <a:rPr lang="en-US" dirty="0" smtClean="0">
                <a:solidFill>
                  <a:schemeClr val="tx2"/>
                </a:solidFill>
              </a:rPr>
              <a:t>Asiatic cholera</a:t>
            </a:r>
            <a:r>
              <a:rPr lang="en-US" dirty="0" smtClean="0"/>
              <a:t>. 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Asiatic cholera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is still </a:t>
            </a:r>
            <a:r>
              <a:rPr lang="en-US" dirty="0" smtClean="0">
                <a:solidFill>
                  <a:schemeClr val="tx2"/>
                </a:solidFill>
              </a:rPr>
              <a:t>endemic</a:t>
            </a:r>
            <a:r>
              <a:rPr lang="en-US" dirty="0" smtClean="0"/>
              <a:t> in India and Burma (main symptoms are profuse watery </a:t>
            </a:r>
            <a:r>
              <a:rPr lang="en-US" dirty="0" err="1" smtClean="0"/>
              <a:t>diarrhea,vomiting</a:t>
            </a:r>
            <a:r>
              <a:rPr lang="en-US" dirty="0" smtClean="0"/>
              <a:t> and abdominal pain).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It is a </a:t>
            </a:r>
            <a:r>
              <a:rPr lang="en-US" dirty="0" smtClean="0">
                <a:solidFill>
                  <a:schemeClr val="tx2"/>
                </a:solidFill>
              </a:rPr>
              <a:t>water-borne organism </a:t>
            </a:r>
            <a:r>
              <a:rPr lang="en-US" dirty="0" smtClean="0"/>
              <a:t>and infection may be prevented in epidemics by </a:t>
            </a:r>
            <a:r>
              <a:rPr lang="en-US" dirty="0" smtClean="0">
                <a:solidFill>
                  <a:schemeClr val="tx2"/>
                </a:solidFill>
              </a:rPr>
              <a:t>boiling all water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consuming only well-cooked foodstuffs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4212" name="Picture 3" descr="9652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17214"/>
            <a:ext cx="1885933" cy="13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7258050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Viruse</a:t>
            </a:r>
            <a:endParaRPr lang="en-US" sz="36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u="sng" dirty="0" smtClean="0"/>
              <a:t>Viruses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Viruses do not have a cellular structure.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Viruses are particles composed of </a:t>
            </a:r>
            <a:r>
              <a:rPr lang="en-US" dirty="0" smtClean="0">
                <a:solidFill>
                  <a:schemeClr val="accent1"/>
                </a:solidFill>
              </a:rPr>
              <a:t>nucleic acid</a:t>
            </a:r>
            <a:r>
              <a:rPr lang="en-US" dirty="0" smtClean="0"/>
              <a:t> (DNA, RNA) surrounded by </a:t>
            </a:r>
            <a:r>
              <a:rPr lang="en-US" dirty="0" smtClean="0">
                <a:solidFill>
                  <a:schemeClr val="accent1"/>
                </a:solidFill>
              </a:rPr>
              <a:t>protein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Viruses  contain nor </a:t>
            </a:r>
            <a:r>
              <a:rPr lang="en-US" dirty="0"/>
              <a:t>r</a:t>
            </a:r>
            <a:r>
              <a:rPr lang="en-US" dirty="0" smtClean="0"/>
              <a:t>ecognizable chromosomes, cytoplasm and cell membranes.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Viruses are </a:t>
            </a:r>
            <a:r>
              <a:rPr lang="en-US" dirty="0" smtClean="0">
                <a:solidFill>
                  <a:schemeClr val="accent1"/>
                </a:solidFill>
              </a:rPr>
              <a:t>incapable</a:t>
            </a:r>
            <a:r>
              <a:rPr lang="en-US" dirty="0" smtClean="0"/>
              <a:t> of independent replication as they do not contain the </a:t>
            </a:r>
            <a:r>
              <a:rPr lang="en-US" dirty="0" smtClean="0">
                <a:solidFill>
                  <a:schemeClr val="accent1"/>
                </a:solidFill>
              </a:rPr>
              <a:t>enzymes necessary </a:t>
            </a:r>
            <a:r>
              <a:rPr lang="en-US" dirty="0" smtClean="0"/>
              <a:t>to copy their own nucleic acids; as a consequence, all viruses are </a:t>
            </a:r>
            <a:r>
              <a:rPr lang="en-US" dirty="0" smtClean="0">
                <a:solidFill>
                  <a:schemeClr val="accent1"/>
                </a:solidFill>
              </a:rPr>
              <a:t>intracellular parasites </a:t>
            </a:r>
            <a:r>
              <a:rPr lang="en-US" dirty="0" smtClean="0"/>
              <a:t>and are reproduced using the metabolic capabilities of the host cell.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i="1" u="sng" dirty="0" err="1" smtClean="0"/>
              <a:t>Yersinia</a:t>
            </a:r>
            <a:endParaRPr lang="en-US" i="1" u="sng" dirty="0" smtClean="0"/>
          </a:p>
          <a:p>
            <a:pPr algn="l" rtl="0">
              <a:buFont typeface="Wingdings 2" charset="2"/>
              <a:buNone/>
            </a:pPr>
            <a:endParaRPr lang="en-US" i="1" u="sng" dirty="0" smtClean="0"/>
          </a:p>
          <a:p>
            <a:pPr marL="720000" algn="l" rtl="0">
              <a:buFont typeface="Wingdings" charset="2"/>
              <a:buChar char="v"/>
            </a:pPr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pestis</a:t>
            </a:r>
            <a:r>
              <a:rPr lang="en-US" i="1" dirty="0" smtClean="0"/>
              <a:t> </a:t>
            </a:r>
            <a:r>
              <a:rPr lang="en-US" dirty="0" smtClean="0"/>
              <a:t>is the causal organism of </a:t>
            </a:r>
            <a:r>
              <a:rPr lang="en-US" dirty="0" smtClean="0">
                <a:solidFill>
                  <a:schemeClr val="tx2"/>
                </a:solidFill>
              </a:rPr>
              <a:t>plague</a:t>
            </a:r>
            <a:r>
              <a:rPr lang="en-US" dirty="0" smtClean="0"/>
              <a:t> or the </a:t>
            </a:r>
            <a:r>
              <a:rPr lang="en-US" dirty="0" smtClean="0">
                <a:solidFill>
                  <a:schemeClr val="tx2"/>
                </a:solidFill>
              </a:rPr>
              <a:t>Black Death </a:t>
            </a:r>
            <a:r>
              <a:rPr lang="en-US" dirty="0" smtClean="0"/>
              <a:t>which ravaged the Europe at various times.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It infects the </a:t>
            </a:r>
            <a:r>
              <a:rPr lang="en-US" dirty="0" smtClean="0">
                <a:solidFill>
                  <a:schemeClr val="tx2"/>
                </a:solidFill>
              </a:rPr>
              <a:t>lymphatic system</a:t>
            </a:r>
            <a:r>
              <a:rPr lang="en-US" dirty="0" smtClean="0"/>
              <a:t> to give bubonic plague, the more usual form, or the respiratory system, giving the rapidly fatal pneumonic plague.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Swollen lymph nodes </a:t>
            </a:r>
            <a:r>
              <a:rPr lang="en-US" dirty="0" smtClean="0"/>
              <a:t>(buboes) especially occur in the armpit and groin in persons suffering from bubonic plague.</a:t>
            </a:r>
            <a:endParaRPr lang="en-US" dirty="0"/>
          </a:p>
        </p:txBody>
      </p:sp>
      <p:pic>
        <p:nvPicPr>
          <p:cNvPr id="95236" name="Picture 3" descr="23yersinia_bacter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83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err="1" smtClean="0">
                <a:ea typeface="+mn-ea"/>
                <a:cs typeface="+mn-cs"/>
              </a:rPr>
              <a:t>Bordetella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Bordetella</a:t>
            </a:r>
            <a:r>
              <a:rPr lang="en-US" dirty="0" err="1" smtClean="0">
                <a:ea typeface="+mn-ea"/>
                <a:cs typeface="+mn-cs"/>
              </a:rPr>
              <a:t>pertussis</a:t>
            </a:r>
            <a:r>
              <a:rPr lang="en-US" dirty="0" smtClean="0">
                <a:ea typeface="+mn-ea"/>
                <a:cs typeface="+mn-cs"/>
              </a:rPr>
              <a:t> is the causal organism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whooping-cough (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Pertussis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), </a:t>
            </a:r>
            <a:r>
              <a:rPr lang="en-US" dirty="0" smtClean="0">
                <a:ea typeface="+mn-ea"/>
                <a:cs typeface="+mn-cs"/>
              </a:rPr>
              <a:t>a disease has been largely eradicated by a successful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immunization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programme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Haemophilus</a:t>
            </a:r>
            <a:endParaRPr lang="en-US" u="sng" dirty="0" smtClean="0">
              <a:ea typeface="+mn-ea"/>
              <a:cs typeface="+mn-cs"/>
            </a:endParaRP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Haemophilus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err="1" smtClean="0">
                <a:ea typeface="+mn-ea"/>
                <a:cs typeface="+mn-cs"/>
              </a:rPr>
              <a:t>influenzae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owes its specific name to the fact that it was thought to be the causal organism of influenza (now known to be a virus disease) as it was often isolated in cases of influenza. 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It is the main cause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infantile meningitis and conjunctivitis </a:t>
            </a:r>
            <a:r>
              <a:rPr lang="en-US" dirty="0" smtClean="0">
                <a:ea typeface="+mn-ea"/>
                <a:cs typeface="+mn-cs"/>
              </a:rPr>
              <a:t>and is one of the most important causes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chronic bronchitis</a:t>
            </a:r>
            <a:r>
              <a:rPr lang="en-US" dirty="0" smtClean="0"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 2" charset="2"/>
              <a:buNone/>
            </a:pPr>
            <a:r>
              <a:rPr lang="en-US" i="1" u="sng" dirty="0" smtClean="0"/>
              <a:t>Escherichia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/>
              <a:t>Escherichia </a:t>
            </a:r>
            <a:r>
              <a:rPr lang="en-US" dirty="0" smtClean="0"/>
              <a:t>are members of a group of microorganisms known as the </a:t>
            </a:r>
            <a:r>
              <a:rPr lang="en-US" dirty="0" err="1" smtClean="0">
                <a:solidFill>
                  <a:schemeClr val="tx2"/>
                </a:solidFill>
              </a:rPr>
              <a:t>enterobacteria</a:t>
            </a:r>
            <a:r>
              <a:rPr lang="en-US" dirty="0" smtClean="0"/>
              <a:t>, so called because they </a:t>
            </a:r>
            <a:r>
              <a:rPr lang="en-US" dirty="0" smtClean="0">
                <a:solidFill>
                  <a:schemeClr val="tx2"/>
                </a:solidFill>
              </a:rPr>
              <a:t>inhabit the intestines </a:t>
            </a:r>
            <a:r>
              <a:rPr lang="en-US" dirty="0" smtClean="0"/>
              <a:t>of humans and animals.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/>
              <a:t>Escherichia coli </a:t>
            </a:r>
            <a:r>
              <a:rPr lang="en-US" dirty="0" smtClean="0"/>
              <a:t>is a cause of </a:t>
            </a:r>
            <a:r>
              <a:rPr lang="en-US" dirty="0" smtClean="0">
                <a:solidFill>
                  <a:schemeClr val="tx2"/>
                </a:solidFill>
              </a:rPr>
              <a:t>enteritis</a:t>
            </a:r>
            <a:r>
              <a:rPr lang="en-US" dirty="0" smtClean="0"/>
              <a:t> in young infants and the young of farm animals, where it can cause </a:t>
            </a:r>
            <a:r>
              <a:rPr lang="en-US" dirty="0" err="1" smtClean="0"/>
              <a:t>diarrhoea</a:t>
            </a:r>
            <a:r>
              <a:rPr lang="en-US" dirty="0" smtClean="0"/>
              <a:t> and fatal dehydration</a:t>
            </a:r>
            <a:r>
              <a:rPr lang="en-US" i="1" dirty="0" smtClean="0"/>
              <a:t>.</a:t>
            </a: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490150" cy="5869014"/>
          </a:xfrm>
        </p:spPr>
        <p:txBody>
          <a:bodyPr>
            <a:normAutofit/>
          </a:bodyPr>
          <a:lstStyle/>
          <a:p>
            <a:pPr algn="l" rtl="0">
              <a:buFont typeface="Wingdings 2" charset="2"/>
              <a:buNone/>
            </a:pPr>
            <a:r>
              <a:rPr lang="en-US" sz="2000" i="1" u="sng" dirty="0" smtClean="0"/>
              <a:t>Salmonella</a:t>
            </a:r>
          </a:p>
          <a:p>
            <a:pPr marL="720000" algn="l" rtl="0">
              <a:buFont typeface="Wingdings" pitchFamily="2" charset="2"/>
              <a:buChar char="v"/>
            </a:pPr>
            <a:r>
              <a:rPr lang="en-US" sz="2000" i="1" dirty="0" smtClean="0"/>
              <a:t>Salmonella </a:t>
            </a:r>
            <a:r>
              <a:rPr lang="en-US" sz="2000" i="1" dirty="0" err="1" smtClean="0"/>
              <a:t>typhi</a:t>
            </a:r>
            <a:r>
              <a:rPr lang="en-US" sz="2000" i="1" dirty="0" smtClean="0"/>
              <a:t> </a:t>
            </a:r>
            <a:r>
              <a:rPr lang="en-US" sz="2000" dirty="0" smtClean="0"/>
              <a:t>is the causal organism of </a:t>
            </a:r>
            <a:r>
              <a:rPr lang="en-US" sz="2000" dirty="0" smtClean="0">
                <a:solidFill>
                  <a:schemeClr val="tx2"/>
                </a:solidFill>
              </a:rPr>
              <a:t>typhoid fever</a:t>
            </a:r>
            <a:endParaRPr lang="en-US" sz="2000" dirty="0" smtClean="0"/>
          </a:p>
          <a:p>
            <a:pPr marL="720000" algn="l" rtl="0">
              <a:buFont typeface="Wingdings" pitchFamily="2" charset="2"/>
              <a:buChar char="v"/>
            </a:pPr>
            <a:r>
              <a:rPr lang="en-US" sz="2000" dirty="0" smtClean="0"/>
              <a:t>Sal. </a:t>
            </a:r>
            <a:r>
              <a:rPr lang="en-US" sz="2000" dirty="0" err="1" smtClean="0"/>
              <a:t>typhimurium</a:t>
            </a:r>
            <a:r>
              <a:rPr lang="en-US" sz="2000" dirty="0" smtClean="0"/>
              <a:t>, Sal. </a:t>
            </a:r>
            <a:r>
              <a:rPr lang="en-US" sz="2000" dirty="0" err="1" smtClean="0"/>
              <a:t>enteritidis</a:t>
            </a:r>
            <a:r>
              <a:rPr lang="en-US" sz="2000" dirty="0" smtClean="0"/>
              <a:t> and very many other closely related organisms are a cause of </a:t>
            </a:r>
            <a:r>
              <a:rPr lang="en-US" sz="2000" dirty="0" smtClean="0">
                <a:solidFill>
                  <a:schemeClr val="tx2"/>
                </a:solidFill>
              </a:rPr>
              <a:t>bacterial food poison</a:t>
            </a:r>
            <a:r>
              <a:rPr lang="en-US" sz="2000" dirty="0" smtClean="0"/>
              <a:t>ing.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 2" charset="2"/>
              <a:buNone/>
            </a:pPr>
            <a:r>
              <a:rPr lang="en-US" sz="2000" i="1" u="sng" dirty="0" smtClean="0"/>
              <a:t>Campylobacter</a:t>
            </a:r>
          </a:p>
          <a:p>
            <a:pPr marL="720000" algn="l" rtl="0">
              <a:buFont typeface="Wingdings" pitchFamily="2" charset="2"/>
              <a:buChar char="v"/>
            </a:pPr>
            <a:r>
              <a:rPr lang="en-US" sz="2000" i="1" dirty="0" err="1" smtClean="0"/>
              <a:t>Campylobacters</a:t>
            </a:r>
            <a:r>
              <a:rPr lang="en-US" sz="2000" i="1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 smtClean="0">
                <a:solidFill>
                  <a:schemeClr val="tx2"/>
                </a:solidFill>
              </a:rPr>
              <a:t>thin, Gram-negative </a:t>
            </a:r>
            <a:r>
              <a:rPr lang="en-US" sz="2000" dirty="0" smtClean="0"/>
              <a:t>organisms which are in essence </a:t>
            </a:r>
            <a:r>
              <a:rPr lang="en-US" sz="2000" dirty="0" smtClean="0">
                <a:solidFill>
                  <a:schemeClr val="tx2"/>
                </a:solidFill>
              </a:rPr>
              <a:t>rod-shaped</a:t>
            </a:r>
            <a:r>
              <a:rPr lang="en-US" sz="2000" dirty="0" smtClean="0"/>
              <a:t> but often appear in culture with one or more spirals or as 'S' and 'W (gull-winged) shaped cells. </a:t>
            </a:r>
          </a:p>
          <a:p>
            <a:pPr marL="720000" algn="l" rtl="0">
              <a:buFont typeface="Wingdings" pitchFamily="2" charset="2"/>
              <a:buChar char="v"/>
            </a:pPr>
            <a:r>
              <a:rPr lang="en-US" sz="2000" dirty="0" smtClean="0"/>
              <a:t>They move by means of a </a:t>
            </a:r>
            <a:r>
              <a:rPr lang="en-US" sz="2000" dirty="0" smtClean="0">
                <a:solidFill>
                  <a:schemeClr val="tx2"/>
                </a:solidFill>
              </a:rPr>
              <a:t>single polar flagellum</a:t>
            </a:r>
            <a:r>
              <a:rPr lang="en-US" sz="2000" dirty="0" smtClean="0"/>
              <a:t>.</a:t>
            </a:r>
          </a:p>
          <a:p>
            <a:pPr marL="720000" algn="l" rtl="0">
              <a:buFont typeface="Wingdings" pitchFamily="2" charset="2"/>
              <a:buChar char="v"/>
            </a:pPr>
            <a:r>
              <a:rPr lang="en-US" sz="2000" dirty="0" smtClean="0"/>
              <a:t> They are </a:t>
            </a:r>
            <a:r>
              <a:rPr lang="en-US" sz="2000" dirty="0" smtClean="0">
                <a:solidFill>
                  <a:schemeClr val="tx2"/>
                </a:solidFill>
              </a:rPr>
              <a:t>unable</a:t>
            </a:r>
            <a:r>
              <a:rPr lang="en-US" sz="2000" dirty="0" smtClean="0"/>
              <a:t> to grow </a:t>
            </a:r>
            <a:r>
              <a:rPr lang="en-US" sz="2000" dirty="0" smtClean="0">
                <a:solidFill>
                  <a:schemeClr val="tx2"/>
                </a:solidFill>
              </a:rPr>
              <a:t>below 30°C</a:t>
            </a:r>
            <a:r>
              <a:rPr lang="en-US" sz="2000" dirty="0" smtClean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890696" y="274638"/>
            <a:ext cx="64722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872"/>
          </a:xfrm>
        </p:spPr>
        <p:txBody>
          <a:bodyPr rtlCol="0">
            <a:normAutofit fontScale="925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Campylobacter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i="1" dirty="0" smtClean="0">
                <a:ea typeface="+mn-ea"/>
                <a:cs typeface="+mn-cs"/>
              </a:rPr>
              <a:t>Campylobacter </a:t>
            </a:r>
            <a:r>
              <a:rPr lang="en-US" i="1" dirty="0" err="1" smtClean="0">
                <a:ea typeface="+mn-ea"/>
                <a:cs typeface="+mn-cs"/>
              </a:rPr>
              <a:t>jejuni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has emerged during the last few years as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major cause of enteritis</a:t>
            </a:r>
            <a:r>
              <a:rPr lang="en-US" dirty="0" smtClean="0">
                <a:ea typeface="+mn-ea"/>
                <a:cs typeface="+mn-cs"/>
              </a:rPr>
              <a:t> in humans and is mainly transmitted by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contaminated food.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It is a food-poisoning microorganism</a:t>
            </a:r>
            <a:r>
              <a:rPr lang="en-US" i="1" dirty="0" smtClean="0">
                <a:ea typeface="+mn-ea"/>
                <a:cs typeface="+mn-cs"/>
              </a:rPr>
              <a:t>.</a:t>
            </a:r>
            <a:endParaRPr lang="en-US" i="1" u="sng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Helicobacter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This genus, originally grouped with the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Campylobacters</a:t>
            </a:r>
            <a:r>
              <a:rPr lang="en-US" dirty="0" smtClean="0">
                <a:ea typeface="+mn-ea"/>
                <a:cs typeface="+mn-cs"/>
              </a:rPr>
              <a:t>, is now , is now considered a separate genus. </a:t>
            </a:r>
          </a:p>
          <a:p>
            <a:pPr marL="720000" algn="l" rtl="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 smtClean="0">
                <a:ea typeface="+mn-ea"/>
                <a:cs typeface="+mn-cs"/>
              </a:rPr>
              <a:t>Helicobacter pylori is of interest as a cause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peptic ulcer.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99332" name="Picture 3" descr="2008-3-3-450px-campylobac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808038"/>
            <a:ext cx="1504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b="1" dirty="0" smtClean="0"/>
              <a:t>5. Acid-fast organisms: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These comprise a group of organisms which, like the Gram-positive and Gram-negative groups, have been named after a staining reaction.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Due to a </a:t>
            </a:r>
            <a:r>
              <a:rPr lang="en-US" dirty="0" smtClean="0">
                <a:solidFill>
                  <a:schemeClr val="tx2"/>
                </a:solidFill>
              </a:rPr>
              <a:t>waxy</a:t>
            </a:r>
            <a:r>
              <a:rPr lang="en-US" dirty="0" smtClean="0"/>
              <a:t> component in the cell wall these organisms are </a:t>
            </a:r>
            <a:r>
              <a:rPr lang="en-US" dirty="0" smtClean="0">
                <a:solidFill>
                  <a:schemeClr val="tx2"/>
                </a:solidFill>
              </a:rPr>
              <a:t>difficult to stain </a:t>
            </a:r>
            <a:r>
              <a:rPr lang="en-US" dirty="0" smtClean="0"/>
              <a:t>with ordinary stain solutions, the </a:t>
            </a:r>
            <a:r>
              <a:rPr lang="en-US" dirty="0" smtClean="0">
                <a:solidFill>
                  <a:schemeClr val="tx2"/>
                </a:solidFill>
              </a:rPr>
              <a:t>hydrophobic</a:t>
            </a:r>
            <a:r>
              <a:rPr lang="en-US" dirty="0" smtClean="0"/>
              <a:t> nature of the wall being </a:t>
            </a:r>
            <a:r>
              <a:rPr lang="en-US" dirty="0" smtClean="0">
                <a:solidFill>
                  <a:schemeClr val="tx2"/>
                </a:solidFill>
              </a:rPr>
              <a:t>stain repellent</a:t>
            </a:r>
            <a:r>
              <a:rPr lang="en-US" dirty="0" smtClean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369874" y="404664"/>
            <a:ext cx="6559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 2" charset="2"/>
              <a:buNone/>
            </a:pPr>
            <a:r>
              <a:rPr lang="en-US" i="1" u="sng" dirty="0" smtClean="0"/>
              <a:t>Mycobacterium</a:t>
            </a:r>
          </a:p>
          <a:p>
            <a:pPr marL="720000" algn="l" rtl="0">
              <a:buFont typeface="Wingdings" charset="2"/>
              <a:buChar char="v"/>
            </a:pPr>
            <a:r>
              <a:rPr lang="en-US" i="1" dirty="0" smtClean="0"/>
              <a:t>Mycobacterium tuberculosis </a:t>
            </a:r>
            <a:r>
              <a:rPr lang="en-US" dirty="0" smtClean="0"/>
              <a:t>is the causal organism of </a:t>
            </a:r>
            <a:r>
              <a:rPr lang="en-US" dirty="0" smtClean="0">
                <a:solidFill>
                  <a:schemeClr val="tx2"/>
                </a:solidFill>
              </a:rPr>
              <a:t>tuberculosis</a:t>
            </a:r>
            <a:r>
              <a:rPr lang="en-US" dirty="0" smtClean="0"/>
              <a:t> in humans (Symptoms include chest pain, coughing up blood, and a productive, prolonged cough for more than three weeks).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 Allied strains cause infections in animals, e.g. bovine tuberculosis and tuberculosis in rodents.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 Tuberculosis has been largely eliminated by </a:t>
            </a:r>
            <a:r>
              <a:rPr lang="en-US" dirty="0" smtClean="0">
                <a:solidFill>
                  <a:schemeClr val="tx2"/>
                </a:solidFill>
              </a:rPr>
              <a:t>immunization and chemotherapy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1380" name="Picture 3" descr="MTBCD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967432"/>
            <a:ext cx="1657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714480" y="404664"/>
            <a:ext cx="61865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mtClean="0"/>
              <a:t>Properties of selected bacterial species</a:t>
            </a:r>
            <a:endParaRPr lang="en-US" sz="360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 2" charset="2"/>
              <a:buNone/>
            </a:pPr>
            <a:r>
              <a:rPr lang="en-US" b="1" dirty="0" smtClean="0"/>
              <a:t> 6. </a:t>
            </a:r>
            <a:r>
              <a:rPr lang="en-US" b="1" dirty="0" err="1" smtClean="0"/>
              <a:t>Spirochaetes</a:t>
            </a:r>
            <a:r>
              <a:rPr lang="en-US" b="1" dirty="0" smtClean="0"/>
              <a:t>: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err="1" smtClean="0"/>
              <a:t>Spirochaetes</a:t>
            </a:r>
            <a:r>
              <a:rPr lang="en-US" dirty="0" smtClean="0"/>
              <a:t> have a </a:t>
            </a:r>
            <a:r>
              <a:rPr lang="en-US" dirty="0" smtClean="0">
                <a:solidFill>
                  <a:schemeClr val="tx2"/>
                </a:solidFill>
              </a:rPr>
              <a:t>unique</a:t>
            </a:r>
            <a:r>
              <a:rPr lang="en-US" dirty="0" smtClean="0"/>
              <a:t> shape, structure and mode of locomotion. 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They are </a:t>
            </a:r>
            <a:r>
              <a:rPr lang="en-US" dirty="0" smtClean="0">
                <a:solidFill>
                  <a:schemeClr val="tx2"/>
                </a:solidFill>
              </a:rPr>
              <a:t>not stained easily</a:t>
            </a:r>
            <a:r>
              <a:rPr lang="en-US" dirty="0" smtClean="0"/>
              <a:t> by normal staining methods and thus cannot be designated either Gram- negative or Gram-positive.</a:t>
            </a:r>
          </a:p>
          <a:p>
            <a:pPr marL="720000" algn="l" rtl="0">
              <a:buFont typeface="Wingdings" charset="2"/>
              <a:buChar char="v"/>
            </a:pPr>
            <a:r>
              <a:rPr lang="en-US" dirty="0" smtClean="0"/>
              <a:t>They are </a:t>
            </a:r>
            <a:r>
              <a:rPr lang="en-US" dirty="0" smtClean="0">
                <a:solidFill>
                  <a:schemeClr val="tx2"/>
                </a:solidFill>
              </a:rPr>
              <a:t>slender rods </a:t>
            </a:r>
            <a:r>
              <a:rPr lang="en-US" dirty="0" smtClean="0"/>
              <a:t>in the form of spirals, like a corkscrew.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1428750" y="404664"/>
            <a:ext cx="66865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Properties of selected bacterial species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 rtlCol="0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err="1" smtClean="0">
                <a:ea typeface="+mn-ea"/>
                <a:cs typeface="+mn-cs"/>
              </a:rPr>
              <a:t>Treponema</a:t>
            </a:r>
          </a:p>
          <a:p>
            <a:pPr marL="720000" algn="l" rt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Treponema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err="1" smtClean="0">
                <a:ea typeface="+mn-ea"/>
                <a:cs typeface="+mn-cs"/>
              </a:rPr>
              <a:t>pallidum</a:t>
            </a:r>
            <a:r>
              <a:rPr lang="en-US" dirty="0" err="1" smtClean="0">
                <a:ea typeface="+mn-ea"/>
                <a:cs typeface="+mn-cs"/>
              </a:rPr>
              <a:t>is</a:t>
            </a:r>
            <a:r>
              <a:rPr lang="en-US" dirty="0" smtClean="0">
                <a:ea typeface="+mn-ea"/>
                <a:cs typeface="+mn-cs"/>
              </a:rPr>
              <a:t> the causal organism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syphilis </a:t>
            </a:r>
            <a:r>
              <a:rPr lang="en-US" dirty="0" smtClean="0">
                <a:ea typeface="+mn-ea"/>
                <a:cs typeface="+mn-cs"/>
              </a:rPr>
              <a:t>(Sexually transmitted disease). </a:t>
            </a:r>
          </a:p>
          <a:p>
            <a:pPr marL="720000" algn="l" rtl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u="sng" dirty="0" err="1" smtClean="0">
                <a:ea typeface="+mn-ea"/>
                <a:cs typeface="+mn-cs"/>
              </a:rPr>
              <a:t>Borrelia</a:t>
            </a:r>
            <a:endParaRPr lang="en-US" i="1" u="sng" dirty="0" smtClean="0">
              <a:ea typeface="+mn-ea"/>
              <a:cs typeface="+mn-cs"/>
            </a:endParaRPr>
          </a:p>
          <a:p>
            <a:pPr marL="720000" algn="l" rt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Borrelia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err="1" smtClean="0">
                <a:ea typeface="+mn-ea"/>
                <a:cs typeface="+mn-cs"/>
              </a:rPr>
              <a:t>recurrentis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causes a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relapsing fever </a:t>
            </a:r>
            <a:r>
              <a:rPr lang="en-US" dirty="0" smtClean="0">
                <a:ea typeface="+mn-ea"/>
                <a:cs typeface="+mn-cs"/>
              </a:rPr>
              <a:t>in humans.</a:t>
            </a:r>
          </a:p>
          <a:p>
            <a:pPr marL="720000" algn="l" rt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Borrelia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err="1" smtClean="0">
                <a:ea typeface="+mn-ea"/>
                <a:cs typeface="+mn-cs"/>
              </a:rPr>
              <a:t>vincenti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cause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Vincent's angina</a:t>
            </a:r>
            <a:r>
              <a:rPr lang="en-US" dirty="0" smtClean="0">
                <a:ea typeface="+mn-ea"/>
                <a:cs typeface="+mn-cs"/>
              </a:rPr>
              <a:t> in humans, an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ulcerative </a:t>
            </a:r>
            <a:r>
              <a:rPr lang="en-US" dirty="0" smtClean="0">
                <a:ea typeface="+mn-ea"/>
                <a:cs typeface="+mn-cs"/>
              </a:rPr>
              <a:t>condition of the mouth and gums. </a:t>
            </a:r>
          </a:p>
          <a:p>
            <a:pPr marL="720000" algn="l" rtl="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i="1" dirty="0" err="1" smtClean="0">
                <a:ea typeface="+mn-ea"/>
                <a:cs typeface="+mn-cs"/>
              </a:rPr>
              <a:t>Borrelia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err="1" smtClean="0">
                <a:ea typeface="+mn-ea"/>
                <a:cs typeface="+mn-cs"/>
              </a:rPr>
              <a:t>burgdorferi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causal organism of the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tick-borne Lyme disease 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dirty="0" err="1" smtClean="0">
                <a:ea typeface="+mn-ea"/>
                <a:cs typeface="+mn-cs"/>
              </a:rPr>
              <a:t>Borrelia</a:t>
            </a:r>
            <a:r>
              <a:rPr lang="en-US" dirty="0" smtClean="0">
                <a:ea typeface="+mn-ea"/>
                <a:cs typeface="+mn-cs"/>
              </a:rPr>
              <a:t> is transmitted to humans by the bite of infected ticks</a:t>
            </a:r>
            <a:r>
              <a:rPr lang="en-US" i="1" dirty="0" smtClean="0">
                <a:ea typeface="+mn-ea"/>
                <a:cs typeface="+mn-cs"/>
              </a:rPr>
              <a:t>). </a:t>
            </a:r>
            <a:endParaRPr lang="en-US" dirty="0" smtClean="0">
              <a:ea typeface="+mn-ea"/>
              <a:cs typeface="+mn-cs"/>
            </a:endParaRPr>
          </a:p>
          <a:p>
            <a:pPr algn="l" rtl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03428" name="Picture 3" descr="TreponemaPallid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867420"/>
            <a:ext cx="20383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23528" y="404664"/>
            <a:ext cx="8490150" cy="6177408"/>
          </a:xfrm>
          <a:prstGeom prst="roundRect">
            <a:avLst>
              <a:gd name="adj" fmla="val 3899"/>
            </a:avLst>
          </a:prstGeom>
          <a:noFill/>
          <a:ln w="63500">
            <a:solidFill>
              <a:schemeClr val="accent5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http://www.just.edu.jo/~amjaradat/logo-j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5410</Words>
  <Application>Microsoft Office PowerPoint</Application>
  <PresentationFormat>عرض على الشاشة (3:4)‏</PresentationFormat>
  <Paragraphs>490</Paragraphs>
  <Slides>98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99" baseType="lpstr">
      <vt:lpstr>سمة Office</vt:lpstr>
      <vt:lpstr>Pharmaceutical Microbiology</vt:lpstr>
      <vt:lpstr>Introduction to Pharmaceutical microbiology</vt:lpstr>
      <vt:lpstr>Introduction to Pharmaceutical microbiology</vt:lpstr>
      <vt:lpstr>Introduction to Pharmaceutical microbiology</vt:lpstr>
      <vt:lpstr>Introduction to Pharmaceutical microbiology</vt:lpstr>
      <vt:lpstr>Introduction to Pharmaceutical microbiology</vt:lpstr>
      <vt:lpstr>Introduction to Pharmaceutical microbiology</vt:lpstr>
      <vt:lpstr>Introduction to Pharmaceutical microbiology</vt:lpstr>
      <vt:lpstr>Viruse</vt:lpstr>
      <vt:lpstr>Pharmaceutical importance of  Virus</vt:lpstr>
      <vt:lpstr>الشريحة 11</vt:lpstr>
      <vt:lpstr>Viroids</vt:lpstr>
      <vt:lpstr>Prions</vt:lpstr>
      <vt:lpstr>Prokaryotes and eukaryotes</vt:lpstr>
      <vt:lpstr>Prokaryotes and eukaryotes</vt:lpstr>
      <vt:lpstr>Prokaryotes and eukaryotes</vt:lpstr>
      <vt:lpstr>Prokaryotes and eukaryotes</vt:lpstr>
      <vt:lpstr>Prokaryotes and eukaryotes</vt:lpstr>
      <vt:lpstr>Prokaryotes  Bacteria</vt:lpstr>
      <vt:lpstr>Pharmaceutical importance of  Bacteria</vt:lpstr>
      <vt:lpstr>Prokaryotes  Archaea</vt:lpstr>
      <vt:lpstr>Eukaryotes  Fungi</vt:lpstr>
      <vt:lpstr>Eukaryotes  Fungi ---- Yeast </vt:lpstr>
      <vt:lpstr>Eukaryotes  Fungi ---- Mould </vt:lpstr>
      <vt:lpstr>الشريحة 25</vt:lpstr>
      <vt:lpstr>الشريحة 26</vt:lpstr>
      <vt:lpstr>Biology of selected microorganisms (Bacteria)</vt:lpstr>
      <vt:lpstr>Biology of selected microorganisms (Bacteria)</vt:lpstr>
      <vt:lpstr>Biology of selected microorganisms (Bacteria)</vt:lpstr>
      <vt:lpstr>Cellular components</vt:lpstr>
      <vt:lpstr>الشريحة 31</vt:lpstr>
      <vt:lpstr>الشريحة 32</vt:lpstr>
      <vt:lpstr>الشريحة 33</vt:lpstr>
      <vt:lpstr>الشريحة 34</vt:lpstr>
      <vt:lpstr>Gram +ve Vs Gram -ve</vt:lpstr>
      <vt:lpstr>Gram +ve Vs Gram -ve</vt:lpstr>
      <vt:lpstr>Gram +ve Vs Gram -ve</vt:lpstr>
      <vt:lpstr>Gram +ve Bacteria</vt:lpstr>
      <vt:lpstr>Gram +ve Bacteria</vt:lpstr>
      <vt:lpstr>Gram –ve bacteria</vt:lpstr>
      <vt:lpstr>Gram –ve bacteria</vt:lpstr>
      <vt:lpstr>Gram –ve bacteria</vt:lpstr>
      <vt:lpstr>LPS</vt:lpstr>
      <vt:lpstr>LPS</vt:lpstr>
      <vt:lpstr>LPS</vt:lpstr>
      <vt:lpstr>Cellular components Cytoplasmic membrane </vt:lpstr>
      <vt:lpstr>Cellular components Cytoplasmic membrane</vt:lpstr>
      <vt:lpstr>Cellular components Cytoplasm</vt:lpstr>
      <vt:lpstr>Cellular components Genetic material</vt:lpstr>
      <vt:lpstr>Cellular components Ribosomes </vt:lpstr>
      <vt:lpstr>Cell surface components</vt:lpstr>
      <vt:lpstr>Cell surface components</vt:lpstr>
      <vt:lpstr>Cell surface components</vt:lpstr>
      <vt:lpstr>Cell surface components</vt:lpstr>
      <vt:lpstr>Cell surface components</vt:lpstr>
      <vt:lpstr>الشريحة 56</vt:lpstr>
      <vt:lpstr>Cell surface components</vt:lpstr>
      <vt:lpstr>Cell surface components</vt:lpstr>
      <vt:lpstr>Bacterial reproduction and growth</vt:lpstr>
      <vt:lpstr>Bacterial reproduction and growth</vt:lpstr>
      <vt:lpstr>Bacterial reproduction and growth</vt:lpstr>
      <vt:lpstr>Growth curves</vt:lpstr>
      <vt:lpstr>Growth curves</vt:lpstr>
      <vt:lpstr>Growth curves</vt:lpstr>
      <vt:lpstr>Growth curves</vt:lpstr>
      <vt:lpstr>Growth curves</vt:lpstr>
      <vt:lpstr>Growth curves</vt:lpstr>
      <vt:lpstr>Bacterial reproduction and growth</vt:lpstr>
      <vt:lpstr>Bacterial reproduction and growth</vt:lpstr>
      <vt:lpstr>Bacterial reproduction and growth</vt:lpstr>
      <vt:lpstr>Bacterial reproduction and growth</vt:lpstr>
      <vt:lpstr>Bacterial reproduction and growth</vt:lpstr>
      <vt:lpstr>Bacterial reproduction and growth</vt:lpstr>
      <vt:lpstr>Bacterial reproduction and growth</vt:lpstr>
      <vt:lpstr>الشريحة 75</vt:lpstr>
      <vt:lpstr>Biofilms</vt:lpstr>
      <vt:lpstr>Biofilms</vt:lpstr>
      <vt:lpstr>Biofilms</vt:lpstr>
      <vt:lpstr>Biofilms</vt:lpstr>
      <vt:lpstr>الشريحة 80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  <vt:lpstr>Properties of selected bacterial species</vt:lpstr>
    </vt:vector>
  </TitlesOfParts>
  <Company>QUB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Microbiology</dc:title>
  <dc:creator>Ammar Almaaytah</dc:creator>
  <cp:lastModifiedBy>bassam</cp:lastModifiedBy>
  <cp:revision>49</cp:revision>
  <dcterms:created xsi:type="dcterms:W3CDTF">2010-10-24T11:52:25Z</dcterms:created>
  <dcterms:modified xsi:type="dcterms:W3CDTF">2017-10-21T11:33:16Z</dcterms:modified>
</cp:coreProperties>
</file>