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61" r:id="rId2"/>
    <p:sldId id="257" r:id="rId3"/>
    <p:sldId id="262" r:id="rId4"/>
    <p:sldId id="263" r:id="rId5"/>
    <p:sldId id="259" r:id="rId6"/>
    <p:sldId id="260" r:id="rId7"/>
    <p:sldId id="264" r:id="rId8"/>
    <p:sldId id="266" r:id="rId9"/>
    <p:sldId id="269" r:id="rId10"/>
    <p:sldId id="270" r:id="rId11"/>
    <p:sldId id="271" r:id="rId12"/>
    <p:sldId id="275" r:id="rId13"/>
    <p:sldId id="281" r:id="rId14"/>
    <p:sldId id="272" r:id="rId15"/>
    <p:sldId id="276" r:id="rId16"/>
    <p:sldId id="280" r:id="rId17"/>
    <p:sldId id="273" r:id="rId18"/>
    <p:sldId id="277" r:id="rId19"/>
    <p:sldId id="274" r:id="rId20"/>
    <p:sldId id="278" r:id="rId21"/>
    <p:sldId id="279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766D-C7BD-4782-A9A4-E871F89C9838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26FC-0F8A-4E27-88BB-130B1BB64B7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 dir="d"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75;&#1587;&#1605;%20&#1575;&#1604;&#1605;&#1601;&#1585;&#1583;%20&#1608;&#1575;&#1604;&#1605;&#1579;&#1606;&#1609;%20&#1608;&#1575;&#1604;&#1580;&#1605;&#1593;%20&#1604;&#1604;&#1589;&#1601;%20&#1575;&#1604;&#1585;&#1575;&#1576;&#1593;%20&#1575;&#1604;&#1573;&#1576;&#1578;&#1583;&#1575;&#1574;&#1609;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../&#1589;&#1608;&#1585;%20&#1575;&#1604;&#1583;&#1585;&#1608;&#1587;/&#1605;&#1606;%20&#1571;&#1580;&#1605;&#1604;%20&#1605;&#1575;%20&#1585;&#1571;&#1610;&#1578;/&#1575;&#1604;&#1575;&#1587;&#1605;%20&#1575;&#1604;&#1605;&#1601;&#1585;&#1583;%20&#1608;&#1575;&#1604;&#1605;&#1579;&#1606;&#1609;%20&#1608;&#1575;&#1604;&#1580;&#1605;&#1593;%20&#1604;&#1604;&#1589;&#1601;%20&#1575;&#1604;&#1585;&#1575;&#1576;&#1593;%20&#1575;&#1604;&#1573;&#1576;&#1578;&#1583;&#1575;&#1574;&#1609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1.jpg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1589;&#1608;&#1585;%20&#1575;&#1604;&#1583;&#1585;&#1608;&#1587;/&#1605;&#1606;%20&#1571;&#1580;&#1605;&#1604;%20&#1605;&#1575;%20&#1585;&#1571;&#1610;&#1578;/&#1590;&#1605;&#1575;&#1574;&#1585;%20&#1575;&#1604;&#1594;&#1575;&#1574;&#1576;%20%20-%20%20&#1604;&#1594;&#1577;%20&#1593;&#1585;&#1576;&#1610;&#1577;%20%20-%20%20&#1604;&#1604;&#1589;&#1601;%20&#1575;&#1604;&#1585;&#1575;&#1576;&#1593;%20&#1575;&#1604;&#1575;&#1576;&#1578;&#1583;&#1575;&#1574;&#1609;%20-%20&#1605;&#1608;&#1602;&#1593;%20&#1606;&#1601;&#1607;&#1605;%20-%20&#1605;&#1608;&#1602;&#1593;%20&#1606;&#1601;&#1607;&#1605;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1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581;&#1585;&#1601;%20&#1575;&#1604;&#1607;&#1605;&#1586;&#1577;.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&#1575;&#1604;&#1601;&#1585;&#1602;%20&#1576;&#1610;&#1606;%20&#1575;&#1604;&#1578;&#1575;&#1569;%20&#1575;&#1604;&#1605;&#1601;&#1578;&#1608;&#1581;&#1577;%20&#1608;&#1575;&#1604;&#1578;&#1575;&#1569;%20&#1575;&#1604;&#1605;&#1585;&#1576;&#1608;&#1591;&#1577;%20&#1608;&#1575;&#1604;&#1607;&#1575;&#1569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3.jpg" TargetMode="Externa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6673"/>
            <a:ext cx="7704856" cy="5400600"/>
          </a:xfrm>
          <a:prstGeom prst="rect">
            <a:avLst/>
          </a:prstGeom>
        </p:spPr>
      </p:pic>
      <p:pic>
        <p:nvPicPr>
          <p:cNvPr id="8" name="~PP1332.WAV">
            <a:hlinkClick r:id="" action="ppaction://media"/>
          </p:cNvPr>
          <p:cNvPicPr>
            <a:picLocks noRot="1" noChangeAspect="1"/>
          </p:cNvPicPr>
          <p:nvPr>
            <a:wavAudioFile r:embed="rId1" name="~PP133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35280" cy="6093296"/>
          </a:xfrm>
        </p:spPr>
        <p:txBody>
          <a:bodyPr>
            <a:normAutofit/>
          </a:bodyPr>
          <a:lstStyle/>
          <a:p>
            <a:r>
              <a:rPr lang="ar-JO" sz="4000" b="1" dirty="0">
                <a:solidFill>
                  <a:srgbClr val="00B050"/>
                </a:solidFill>
              </a:rPr>
              <a:t>مفيد :</a:t>
            </a:r>
          </a:p>
          <a:p>
            <a:pPr>
              <a:buNone/>
            </a:pPr>
            <a:r>
              <a:rPr lang="ar-JO" sz="4000" b="1" dirty="0">
                <a:solidFill>
                  <a:srgbClr val="00B050"/>
                </a:solidFill>
              </a:rPr>
              <a:t>ضار</a:t>
            </a:r>
          </a:p>
          <a:p>
            <a:r>
              <a:rPr lang="ar-JO" sz="4000" b="1" dirty="0">
                <a:solidFill>
                  <a:srgbClr val="00B050"/>
                </a:solidFill>
              </a:rPr>
              <a:t>بنى :</a:t>
            </a:r>
          </a:p>
          <a:p>
            <a:pPr>
              <a:buNone/>
            </a:pPr>
            <a:r>
              <a:rPr lang="ar-JO" sz="4000" b="1" dirty="0">
                <a:solidFill>
                  <a:srgbClr val="00B050"/>
                </a:solidFill>
              </a:rPr>
              <a:t> هدم </a:t>
            </a:r>
          </a:p>
          <a:p>
            <a:r>
              <a:rPr lang="ar-JO" sz="4000" b="1" dirty="0">
                <a:solidFill>
                  <a:srgbClr val="00B050"/>
                </a:solidFill>
              </a:rPr>
              <a:t>أكثر:</a:t>
            </a:r>
          </a:p>
          <a:p>
            <a:pPr>
              <a:buNone/>
            </a:pPr>
            <a:r>
              <a:rPr lang="ar-JO" sz="4000" b="1" dirty="0">
                <a:solidFill>
                  <a:srgbClr val="00B050"/>
                </a:solidFill>
              </a:rPr>
              <a:t> أقل </a:t>
            </a:r>
          </a:p>
          <a:p>
            <a:r>
              <a:rPr lang="ar-JO" sz="4000" b="1" dirty="0">
                <a:solidFill>
                  <a:srgbClr val="00B050"/>
                </a:solidFill>
              </a:rPr>
              <a:t>فقير:</a:t>
            </a:r>
          </a:p>
          <a:p>
            <a:pPr>
              <a:buNone/>
            </a:pPr>
            <a:r>
              <a:rPr lang="ar-JO" sz="4000" b="1" dirty="0">
                <a:solidFill>
                  <a:srgbClr val="00B050"/>
                </a:solidFill>
              </a:rPr>
              <a:t>غني </a:t>
            </a:r>
          </a:p>
        </p:txBody>
      </p:sp>
      <p:pic>
        <p:nvPicPr>
          <p:cNvPr id="4" name="Picture 3" descr="royalty-free-stock-images-cartoon-boy-and-girl-flying-on-a-pe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271" y="1196752"/>
            <a:ext cx="579793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ar-JO" sz="3200" b="1" dirty="0"/>
              <a:t>يعمل والد مهند (صحفيا) اي يعمل :</a:t>
            </a:r>
          </a:p>
          <a:p>
            <a:r>
              <a:rPr lang="ar-JO" sz="3200" b="1" dirty="0"/>
              <a:t>الإعلام ونقل الأحداث </a:t>
            </a:r>
          </a:p>
          <a:p>
            <a:r>
              <a:rPr lang="ar-JO" sz="3200" b="1" dirty="0"/>
              <a:t>أعجبني في اليابان جمهور كرة القدم , كلمة (جمهور) :</a:t>
            </a:r>
          </a:p>
          <a:p>
            <a:r>
              <a:rPr lang="ar-JO" sz="3200" b="1" dirty="0"/>
              <a:t>المشاهدون </a:t>
            </a:r>
          </a:p>
          <a:p>
            <a:r>
              <a:rPr lang="ar-JO" sz="3200" b="1" dirty="0"/>
              <a:t>عُرض البحر :</a:t>
            </a:r>
          </a:p>
          <a:p>
            <a:r>
              <a:rPr lang="ar-JO" sz="3200" b="1" dirty="0"/>
              <a:t>وسطه  </a:t>
            </a:r>
          </a:p>
          <a:p>
            <a:endParaRPr lang="ar-JO" dirty="0"/>
          </a:p>
        </p:txBody>
      </p:sp>
      <p:pic>
        <p:nvPicPr>
          <p:cNvPr id="4" name="Picture 3" descr="12912925048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4536504" cy="347548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3" action="ppaction://hlinkfile"/>
          </p:cNvPr>
          <p:cNvSpPr/>
          <p:nvPr/>
        </p:nvSpPr>
        <p:spPr>
          <a:xfrm>
            <a:off x="971600" y="2132856"/>
            <a:ext cx="6912768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i="1" dirty="0">
                <a:hlinkClick r:id="rId4" action="ppaction://hlinkfile"/>
              </a:rPr>
              <a:t>المثنى</a:t>
            </a:r>
            <a:r>
              <a:rPr lang="ar-SA" dirty="0"/>
              <a:t> </a:t>
            </a:r>
            <a:endParaRPr lang="ar-JO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619672" y="1268760"/>
            <a:ext cx="5976664" cy="388843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تدريب صفحة </a:t>
            </a:r>
            <a:r>
              <a:rPr lang="ar-SA" sz="3600" dirty="0">
                <a:hlinkClick r:id="rId3" action="ppaction://hlinkfile"/>
              </a:rPr>
              <a:t>(11)</a:t>
            </a:r>
            <a:endParaRPr lang="ar-JO" sz="3600" dirty="0"/>
          </a:p>
        </p:txBody>
      </p:sp>
    </p:spTree>
  </p:cSld>
  <p:clrMapOvr>
    <a:masterClrMapping/>
  </p:clrMapOvr>
  <p:transition spd="slow">
    <p:wipe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755576" y="692696"/>
            <a:ext cx="7344816" cy="53285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i="1" dirty="0">
                <a:hlinkClick r:id="rId3" action="ppaction://hlinkfile"/>
              </a:rPr>
              <a:t>ضمائر</a:t>
            </a:r>
            <a:r>
              <a:rPr lang="ar-SA" sz="4800" b="1" i="1" dirty="0"/>
              <a:t> الغائب</a:t>
            </a:r>
            <a:endParaRPr lang="ar-JO" sz="4800" b="1" i="1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656" y="1916832"/>
            <a:ext cx="6984776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تدريب صفحة (</a:t>
            </a:r>
            <a:r>
              <a:rPr lang="ar-SA" sz="4000" dirty="0">
                <a:solidFill>
                  <a:schemeClr val="tx1"/>
                </a:solidFill>
                <a:hlinkClick r:id="rId3" action="ppaction://hlinkfile"/>
              </a:rPr>
              <a:t>12</a:t>
            </a:r>
            <a:r>
              <a:rPr lang="ar-SA" sz="4000" dirty="0">
                <a:solidFill>
                  <a:schemeClr val="tx1"/>
                </a:solidFill>
              </a:rPr>
              <a:t>)</a:t>
            </a:r>
            <a:endParaRPr lang="ar-JO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816" y="0"/>
            <a:ext cx="5144367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file"/>
          </p:cNvPr>
          <p:cNvSpPr/>
          <p:nvPr/>
        </p:nvSpPr>
        <p:spPr>
          <a:xfrm>
            <a:off x="539552" y="1628800"/>
            <a:ext cx="7776864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i="1" dirty="0">
                <a:hlinkClick r:id="rId3" action="ppaction://hlinkfile"/>
              </a:rPr>
              <a:t>الهمزة</a:t>
            </a:r>
            <a:r>
              <a:rPr lang="ar-SA" sz="6000" b="1" i="1" dirty="0"/>
              <a:t> و</a:t>
            </a:r>
            <a:r>
              <a:rPr lang="ar-SA" sz="6000" b="1" i="1" dirty="0">
                <a:hlinkClick r:id="rId4" action="ppaction://hlinkfile"/>
              </a:rPr>
              <a:t>التاء</a:t>
            </a:r>
            <a:r>
              <a:rPr lang="ar-SA" sz="6000" b="1" i="1" dirty="0"/>
              <a:t> في الإملاء</a:t>
            </a:r>
          </a:p>
          <a:p>
            <a:pPr algn="ctr"/>
            <a:endParaRPr lang="ar-JO" sz="6000" b="1" i="1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59632" y="1628800"/>
            <a:ext cx="5904656" cy="4032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i="1" dirty="0"/>
              <a:t>التدريبات صفة ( </a:t>
            </a:r>
            <a:r>
              <a:rPr lang="ar-SA" sz="3600" b="1" i="1" dirty="0">
                <a:hlinkClick r:id="rId3" action="ppaction://hlinkfile"/>
              </a:rPr>
              <a:t>13</a:t>
            </a:r>
            <a:r>
              <a:rPr lang="ar-SA" sz="3600" b="1" i="1" dirty="0"/>
              <a:t>) </a:t>
            </a:r>
            <a:endParaRPr lang="ar-JO" sz="3600" b="1" i="1" dirty="0"/>
          </a:p>
        </p:txBody>
      </p:sp>
    </p:spTree>
  </p:cSld>
  <p:clrMapOvr>
    <a:masterClrMapping/>
  </p:clrMapOvr>
  <p:transition spd="slow">
    <p:wipe dir="d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ar-SA" dirty="0"/>
              <a:t>ما أَحْسَنَ أَنْ نَفْعَلَ مِثْلَهُمْ!</a:t>
            </a:r>
            <a:endParaRPr lang="ar-JO" dirty="0"/>
          </a:p>
        </p:txBody>
      </p:sp>
      <p:pic>
        <p:nvPicPr>
          <p:cNvPr id="5" name="Picture 4" descr="ziads-alphabet-sc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844824"/>
            <a:ext cx="6181859" cy="4636394"/>
          </a:xfrm>
          <a:prstGeom prst="rect">
            <a:avLst/>
          </a:prstGeom>
        </p:spPr>
      </p:pic>
      <p:pic>
        <p:nvPicPr>
          <p:cNvPr id="9" name="~PP4067.WAV">
            <a:hlinkClick r:id="" action="ppaction://media"/>
          </p:cNvPr>
          <p:cNvPicPr>
            <a:picLocks noRot="1" noChangeAspect="1"/>
          </p:cNvPicPr>
          <p:nvPr>
            <a:wavAudioFile r:embed="rId1" name="~PP406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3E6F2-9595-49B3-A85B-4589FC8DE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51374"/>
            <a:ext cx="2161481" cy="2176287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7772400" cy="3456383"/>
          </a:xfrm>
        </p:spPr>
        <p:txBody>
          <a:bodyPr>
            <a:noAutofit/>
          </a:bodyPr>
          <a:lstStyle/>
          <a:p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يَعمَلُ والِدُ مهندٍ صحفيًّا , يجولُ في البلدانِ والدولِ , لِيَنْقُلَ لِلعالَمِ أَهَمَّ الأحداثِ والأخبارِ فيها.</a:t>
            </a:r>
            <a:b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ar-JO" sz="5400" dirty="0"/>
          </a:p>
        </p:txBody>
      </p:sp>
      <p:pic>
        <p:nvPicPr>
          <p:cNvPr id="6" name="Picture 5" descr="sym_world_globe_cartoon_character_with_w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365104"/>
            <a:ext cx="3096344" cy="2492896"/>
          </a:xfrm>
          <a:prstGeom prst="rect">
            <a:avLst/>
          </a:prstGeom>
        </p:spPr>
      </p:pic>
      <p:pic>
        <p:nvPicPr>
          <p:cNvPr id="10" name="~PP3606.WAV">
            <a:hlinkClick r:id="" action="ppaction://media"/>
          </p:cNvPr>
          <p:cNvPicPr>
            <a:picLocks noRot="1" noChangeAspect="1"/>
          </p:cNvPicPr>
          <p:nvPr>
            <a:wavAudioFile r:embed="rId1" name="~PP360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3517000"/>
          </a:xfrm>
        </p:spPr>
        <p:txBody>
          <a:bodyPr>
            <a:normAutofit fontScale="90000"/>
          </a:bodyPr>
          <a:lstStyle/>
          <a:p>
            <a:pPr algn="r"/>
            <a:r>
              <a:rPr lang="ar-SA" sz="3200" b="1" dirty="0"/>
              <a:t>قالَ مُهَنَّدٌ: حَدثني يا والدي عن غرائبَ أَعجبتْكَ في البلدانِ التي زُرْتَها.</a:t>
            </a:r>
            <a:br>
              <a:rPr lang="ar-SA" sz="3200" b="1" dirty="0"/>
            </a:br>
            <a:r>
              <a:rPr lang="ar-SA" sz="3200" b="1" dirty="0"/>
              <a:t>قالَ أَبوهُ: أَعجبني في اليابانِ جُمهورُ كرةِ القدمِ ؛ إذْ يَأتي المُشجَّعُ إلى المدرَّجِ قبلَ المباراةِ بيومٍ , ويحجزُ مكانهُ بِوضعِ شريطٍ لاصقٍ , ويكتبُ عليه اسمهُ ورقمَ بطاقةِ الحضورِ , ويضعُ زجاجةَ ماءٍ , وفي يوم المباراةِ يأتي كلُّ مشجّعٍ إلى مكانهِ المحدّدِ من غير إزدحام. وأَعجبني أكثر أنَّ ذلكَ كلَّهُ يَحدثُ من غيرِ وجودِ أجهزةِ التصويرِ والمراقبةِ.</a:t>
            </a:r>
            <a:r>
              <a:rPr lang="ar-SA" sz="3200" dirty="0"/>
              <a:t> </a:t>
            </a:r>
            <a:endParaRPr lang="ar-JO" sz="3200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89040"/>
            <a:ext cx="3600400" cy="2895600"/>
          </a:xfrm>
          <a:prstGeom prst="rect">
            <a:avLst/>
          </a:prstGeom>
        </p:spPr>
      </p:pic>
      <p:pic>
        <p:nvPicPr>
          <p:cNvPr id="19" name="~PP1331.WAV">
            <a:hlinkClick r:id="" action="ppaction://media"/>
          </p:cNvPr>
          <p:cNvPicPr>
            <a:picLocks noRot="1" noChangeAspect="1"/>
          </p:cNvPicPr>
          <p:nvPr>
            <a:wavAudioFile r:embed="rId1" name="~PP133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604448" cy="2880320"/>
          </a:xfrm>
        </p:spPr>
        <p:txBody>
          <a:bodyPr>
            <a:normAutofit/>
          </a:bodyPr>
          <a:lstStyle/>
          <a:p>
            <a:pPr algn="r"/>
            <a:r>
              <a:rPr lang="ar-SA" sz="3100" b="1" dirty="0"/>
              <a:t>و في سنغافورةَ  يجمعونَ القمامةَ والنفاياتِ , و يحرقونَها ؛ لتتولَّدَ مِن عمليةِ الحرقِ الطاقةُ الكهربائيةُ المفيدةُ , أمَّا الرَّمادُ فَينقلونَهُ إلى عُرضِ البحرِ؛ حيثُ بنوا جزيرةَ القمامةِ من الرمادِ , وزرعوها فتحولتْ إلى جنةٍ خضراءَ.</a:t>
            </a:r>
            <a:r>
              <a:rPr lang="ar-SA" dirty="0"/>
              <a:t> </a:t>
            </a:r>
            <a:br>
              <a:rPr lang="ar-SA" dirty="0"/>
            </a:br>
            <a:r>
              <a:rPr lang="ar-SA" dirty="0"/>
              <a:t>   </a:t>
            </a:r>
            <a:endParaRPr lang="ar-JO" dirty="0"/>
          </a:p>
        </p:txBody>
      </p:sp>
      <p:pic>
        <p:nvPicPr>
          <p:cNvPr id="3" name="Picture 2" descr="موضوع_تعبير_عن_نظافة_البيئ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56992"/>
            <a:ext cx="69847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~PP1493.WAV">
            <a:hlinkClick r:id="" action="ppaction://media"/>
          </p:cNvPr>
          <p:cNvPicPr>
            <a:picLocks noRot="1" noChangeAspect="1"/>
          </p:cNvPicPr>
          <p:nvPr>
            <a:wavAudioFile r:embed="rId1" name="~PP149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176464"/>
          </a:xfrm>
        </p:spPr>
        <p:txBody>
          <a:bodyPr>
            <a:normAutofit/>
          </a:bodyPr>
          <a:lstStyle/>
          <a:p>
            <a:pPr algn="r"/>
            <a:r>
              <a:rPr lang="ar-SA" b="1" dirty="0"/>
              <a:t>وفي هولَنْدا أَعجبني سكانَ مدينةِ أَمستردامَ الَّتي تعرفُ بِعاصمةِ الدراجاتِ ؛ لأنَّ أكثرَ من نصفِ سكانِ هذهِ المدينةِ يَستخدمونَ الدرجاتِ يومياً , ليس لأنَهُمْ فقراءُ , بلْ لأنَّ ذلكَ أَفضلُ لِصَحَّتِهِمْ و بيئتِهَمْ. </a:t>
            </a:r>
            <a:br>
              <a:rPr lang="ar-SA" b="1" dirty="0"/>
            </a:br>
            <a:endParaRPr lang="ar-JO" b="1" dirty="0"/>
          </a:p>
        </p:txBody>
      </p:sp>
      <p:pic>
        <p:nvPicPr>
          <p:cNvPr id="3" name="Picture 2" descr="20127888041442862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4752528" cy="2520280"/>
          </a:xfrm>
          <a:prstGeom prst="rect">
            <a:avLst/>
          </a:prstGeom>
        </p:spPr>
      </p:pic>
      <p:pic>
        <p:nvPicPr>
          <p:cNvPr id="8" name="~PP1190.WAV">
            <a:hlinkClick r:id="" action="ppaction://media"/>
          </p:cNvPr>
          <p:cNvPicPr>
            <a:picLocks noRot="1" noChangeAspect="1"/>
          </p:cNvPicPr>
          <p:nvPr>
            <a:wavAudioFile r:embed="rId1" name="~PP119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2016224"/>
          </a:xfrm>
        </p:spPr>
        <p:txBody>
          <a:bodyPr>
            <a:noAutofit/>
          </a:bodyPr>
          <a:lstStyle/>
          <a:p>
            <a:pPr algn="r"/>
            <a:r>
              <a:rPr lang="ar-SA" sz="4800" dirty="0"/>
              <a:t>قالَ مهندُ: ما أَحسنَ هذهِ العاداتِ! </a:t>
            </a:r>
            <a:br>
              <a:rPr lang="ar-SA" sz="4800" dirty="0"/>
            </a:br>
            <a:r>
              <a:rPr lang="ar-SA" sz="4800" dirty="0"/>
              <a:t>وما أَحسنَ أَنْ نَفعلْ مِثلَ أَصحابِها!</a:t>
            </a:r>
            <a:endParaRPr lang="ar-JO" sz="4800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2736304" cy="3617962"/>
          </a:xfrm>
          <a:prstGeom prst="rect">
            <a:avLst/>
          </a:prstGeom>
        </p:spPr>
      </p:pic>
      <p:pic>
        <p:nvPicPr>
          <p:cNvPr id="5" name="~PP2112.WAV">
            <a:hlinkClick r:id="" action="ppaction://media"/>
          </p:cNvPr>
          <p:cNvPicPr>
            <a:picLocks noRot="1" noChangeAspect="1"/>
          </p:cNvPicPr>
          <p:nvPr>
            <a:wavAudioFile r:embed="rId1" name="~PP211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/>
          <a:lstStyle/>
          <a:p>
            <a:pPr algn="ctr"/>
            <a:r>
              <a:rPr lang="ar-JO" dirty="0"/>
              <a:t>(معاني المفردات والتراكيب)</a:t>
            </a:r>
            <a:br>
              <a:rPr lang="ar-JO" dirty="0"/>
            </a:br>
            <a:r>
              <a:rPr lang="ar-JO" dirty="0"/>
              <a:t>* هيا يا أصدقائي لنتعرف معا على معاني الكلمات التالية:-</a:t>
            </a:r>
            <a:br>
              <a:rPr lang="ar-JO" dirty="0"/>
            </a:br>
            <a:br>
              <a:rPr lang="ar-JO" dirty="0"/>
            </a:br>
            <a:br>
              <a:rPr lang="ar-JO" dirty="0"/>
            </a:br>
            <a:endParaRPr lang="ar-JO" dirty="0"/>
          </a:p>
        </p:txBody>
      </p:sp>
      <p:pic>
        <p:nvPicPr>
          <p:cNvPr id="5" name="~PP3518.WAV">
            <a:hlinkClick r:id="" action="ppaction://media"/>
          </p:cNvPr>
          <p:cNvPicPr>
            <a:picLocks noRot="1" noChangeAspect="1"/>
          </p:cNvPicPr>
          <p:nvPr>
            <a:wavAudioFile r:embed="rId1" name="~PP35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4" name="Picture 3" descr="stock-vector-happy-boy-and-girl-ready-to-go-back-to-school-450895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398560"/>
            <a:ext cx="5257800" cy="3459440"/>
          </a:xfrm>
          <a:prstGeom prst="rect">
            <a:avLst/>
          </a:prstGeom>
        </p:spPr>
      </p:pic>
    </p:spTree>
  </p:cSld>
  <p:clrMapOvr>
    <a:masterClrMapping/>
  </p:clrMapOvr>
  <p:transition spd="slow" advTm="11151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5760640"/>
          </a:xfrm>
        </p:spPr>
        <p:txBody>
          <a:bodyPr>
            <a:noAutofit/>
          </a:bodyPr>
          <a:lstStyle/>
          <a:p>
            <a:r>
              <a:rPr lang="ar-SA" sz="4000" b="1" dirty="0">
                <a:solidFill>
                  <a:schemeClr val="accent1">
                    <a:lumMod val="75000"/>
                  </a:schemeClr>
                </a:solidFill>
              </a:rPr>
              <a:t>يجول  :</a:t>
            </a:r>
          </a:p>
          <a:p>
            <a:pPr>
              <a:buNone/>
            </a:pP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</a:rPr>
              <a:t> يسافر كثيرا </a:t>
            </a:r>
          </a:p>
          <a:p>
            <a:r>
              <a:rPr lang="ar-JO" sz="4000" b="1" dirty="0">
                <a:solidFill>
                  <a:schemeClr val="accent1">
                    <a:lumMod val="75000"/>
                  </a:schemeClr>
                </a:solidFill>
              </a:rPr>
              <a:t>إزدحام : </a:t>
            </a:r>
          </a:p>
          <a:p>
            <a:pPr>
              <a:buNone/>
            </a:pPr>
            <a:r>
              <a:rPr lang="ar-JO" sz="4000" b="1" dirty="0">
                <a:solidFill>
                  <a:schemeClr val="accent1">
                    <a:lumMod val="75000"/>
                  </a:schemeClr>
                </a:solidFill>
              </a:rPr>
              <a:t> تدافع </a:t>
            </a:r>
          </a:p>
          <a:p>
            <a:r>
              <a:rPr lang="ar-JO" sz="4000" b="1" dirty="0">
                <a:solidFill>
                  <a:schemeClr val="accent1">
                    <a:lumMod val="75000"/>
                  </a:schemeClr>
                </a:solidFill>
              </a:rPr>
              <a:t>يحجز  :</a:t>
            </a:r>
          </a:p>
          <a:p>
            <a:pPr>
              <a:buNone/>
            </a:pPr>
            <a:r>
              <a:rPr lang="ar-JO" sz="4000" b="1" dirty="0">
                <a:solidFill>
                  <a:schemeClr val="accent1">
                    <a:lumMod val="75000"/>
                  </a:schemeClr>
                </a:solidFill>
              </a:rPr>
              <a:t> يتخذ مكانا خاصا </a:t>
            </a:r>
          </a:p>
          <a:p>
            <a:r>
              <a:rPr lang="ar-JO" sz="4000" b="1" dirty="0">
                <a:solidFill>
                  <a:schemeClr val="accent1">
                    <a:lumMod val="75000"/>
                  </a:schemeClr>
                </a:solidFill>
              </a:rPr>
              <a:t>رماد   :</a:t>
            </a:r>
          </a:p>
          <a:p>
            <a:pPr>
              <a:buNone/>
            </a:pPr>
            <a:r>
              <a:rPr lang="ar-JO" sz="4000" b="1" dirty="0">
                <a:solidFill>
                  <a:schemeClr val="accent1">
                    <a:lumMod val="75000"/>
                  </a:schemeClr>
                </a:solidFill>
              </a:rPr>
              <a:t>  دخان </a:t>
            </a:r>
          </a:p>
        </p:txBody>
      </p:sp>
      <p:pic>
        <p:nvPicPr>
          <p:cNvPr id="4" name="Picture 3" descr="5d2c31292655359de25757459bb36d6c--cartoon-characters-costa-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3312368" cy="48965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2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206</Words>
  <Application>Microsoft Office PowerPoint</Application>
  <PresentationFormat>On-screen Show (4:3)</PresentationFormat>
  <Paragraphs>35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ما أَحْسَنَ أَنْ نَفْعَلَ مِثْلَهُمْ!</vt:lpstr>
      <vt:lpstr>يَعمَلُ والِدُ مهندٍ صحفيًّا , يجولُ في البلدانِ والدولِ , لِيَنْقُلَ لِلعالَمِ أَهَمَّ الأحداثِ والأخبارِ فيها. </vt:lpstr>
      <vt:lpstr>قالَ مُهَنَّدٌ: حَدثني يا والدي عن غرائبَ أَعجبتْكَ في البلدانِ التي زُرْتَها. قالَ أَبوهُ: أَعجبني في اليابانِ جُمهورُ كرةِ القدمِ ؛ إذْ يَأتي المُشجَّعُ إلى المدرَّجِ قبلَ المباراةِ بيومٍ , ويحجزُ مكانهُ بِوضعِ شريطٍ لاصقٍ , ويكتبُ عليه اسمهُ ورقمَ بطاقةِ الحضورِ , ويضعُ زجاجةَ ماءٍ , وفي يوم المباراةِ يأتي كلُّ مشجّعٍ إلى مكانهِ المحدّدِ من غير إزدحام. وأَعجبني أكثر أنَّ ذلكَ كلَّهُ يَحدثُ من غيرِ وجودِ أجهزةِ التصويرِ والمراقبةِ. </vt:lpstr>
      <vt:lpstr>و في سنغافورةَ  يجمعونَ القمامةَ والنفاياتِ , و يحرقونَها ؛ لتتولَّدَ مِن عمليةِ الحرقِ الطاقةُ الكهربائيةُ المفيدةُ , أمَّا الرَّمادُ فَينقلونَهُ إلى عُرضِ البحرِ؛ حيثُ بنوا جزيرةَ القمامةِ من الرمادِ , وزرعوها فتحولتْ إلى جنةٍ خضراءَ.     </vt:lpstr>
      <vt:lpstr>وفي هولَنْدا أَعجبني سكانَ مدينةِ أَمستردامَ الَّتي تعرفُ بِعاصمةِ الدراجاتِ ؛ لأنَّ أكثرَ من نصفِ سكانِ هذهِ المدينةِ يَستخدمونَ الدرجاتِ يومياً , ليس لأنَهُمْ فقراءُ , بلْ لأنَّ ذلكَ أَفضلُ لِصَحَّتِهِمْ و بيئتِهَمْ.  </vt:lpstr>
      <vt:lpstr>قالَ مهندُ: ما أَحسنَ هذهِ العاداتِ!  وما أَحسنَ أَنْ نَفعلْ مِثلَ أَصحابِها!</vt:lpstr>
      <vt:lpstr>(معاني المفردات والتراكيب) * هيا يا أصدقائي لنتعرف معا على معاني الكلمات التالية:-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heno</dc:creator>
  <cp:lastModifiedBy>Owner</cp:lastModifiedBy>
  <cp:revision>55</cp:revision>
  <dcterms:created xsi:type="dcterms:W3CDTF">2017-07-26T14:35:36Z</dcterms:created>
  <dcterms:modified xsi:type="dcterms:W3CDTF">2017-11-01T10:18:58Z</dcterms:modified>
</cp:coreProperties>
</file>