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59" r:id="rId4"/>
    <p:sldId id="260" r:id="rId5"/>
    <p:sldId id="265" r:id="rId6"/>
    <p:sldId id="266" r:id="rId7"/>
    <p:sldId id="269" r:id="rId8"/>
    <p:sldId id="270" r:id="rId9"/>
    <p:sldId id="271" r:id="rId10"/>
    <p:sldId id="274" r:id="rId11"/>
    <p:sldId id="275" r:id="rId12"/>
    <p:sldId id="276" r:id="rId13"/>
    <p:sldId id="277" r:id="rId14"/>
    <p:sldId id="278" r:id="rId15"/>
    <p:sldId id="279" r:id="rId16"/>
    <p:sldId id="282" r:id="rId17"/>
    <p:sldId id="283" r:id="rId18"/>
    <p:sldId id="284" r:id="rId19"/>
    <p:sldId id="286" r:id="rId20"/>
    <p:sldId id="285" r:id="rId21"/>
  </p:sldIdLst>
  <p:sldSz cx="9906000" cy="6858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1" d="100"/>
          <a:sy n="71" d="100"/>
        </p:scale>
        <p:origin x="-1188" y="-156"/>
      </p:cViewPr>
      <p:guideLst>
        <p:guide orient="horz" pos="2160"/>
        <p:guide pos="31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4025AC20-EF83-459C-9F99-97CA7B953A96}" type="datetimeFigureOut">
              <a:rPr lang="en-US" smtClean="0"/>
              <a:pPr/>
              <a:t>03-09-2014</a:t>
            </a:fld>
            <a:endParaRPr lang="en-US"/>
          </a:p>
        </p:txBody>
      </p:sp>
      <p:sp>
        <p:nvSpPr>
          <p:cNvPr id="4" name="Slide Image Placeholder 3"/>
          <p:cNvSpPr>
            <a:spLocks noGrp="1" noRot="1" noChangeAspect="1"/>
          </p:cNvSpPr>
          <p:nvPr>
            <p:ph type="sldImg" idx="2"/>
          </p:nvPr>
        </p:nvSpPr>
        <p:spPr>
          <a:xfrm>
            <a:off x="2714625" y="514350"/>
            <a:ext cx="371475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B63A29FA-9007-479A-AECD-00D169D063E0}" type="slidenum">
              <a:rPr lang="en-US" smtClean="0"/>
              <a:pPr/>
              <a:t>‹#›</a:t>
            </a:fld>
            <a:endParaRPr lang="en-US"/>
          </a:p>
        </p:txBody>
      </p:sp>
    </p:spTree>
    <p:extLst>
      <p:ext uri="{BB962C8B-B14F-4D97-AF65-F5344CB8AC3E}">
        <p14:creationId xmlns:p14="http://schemas.microsoft.com/office/powerpoint/2010/main" val="2038356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30724" name="Slide Number Placeholder 3"/>
          <p:cNvSpPr>
            <a:spLocks noGrp="1"/>
          </p:cNvSpPr>
          <p:nvPr>
            <p:ph type="sldNum" sz="quarter" idx="5"/>
          </p:nvPr>
        </p:nvSpPr>
        <p:spPr bwMode="auto">
          <a:xfrm>
            <a:off x="1588" y="6513513"/>
            <a:ext cx="3963987" cy="342900"/>
          </a:xfrm>
          <a:ln>
            <a:miter lim="800000"/>
            <a:headEnd/>
            <a:tailEnd/>
          </a:ln>
        </p:spPr>
        <p:txBody>
          <a:bodyPr wrap="square" numCol="1" anchorCtr="0" compatLnSpc="1">
            <a:prstTxWarp prst="textNoShape">
              <a:avLst/>
            </a:prstTxWarp>
          </a:bodyPr>
          <a:lstStyle/>
          <a:p>
            <a:pPr fontAlgn="base">
              <a:spcBef>
                <a:spcPct val="0"/>
              </a:spcBef>
              <a:spcAft>
                <a:spcPct val="0"/>
              </a:spcAft>
              <a:defRPr/>
            </a:pPr>
            <a:fld id="{9C79D0C0-31B1-46BF-9390-11639A6AF6AA}" type="slidenum">
              <a:rPr lang="ar-JO" smtClean="0">
                <a:solidFill>
                  <a:srgbClr val="000000"/>
                </a:solidFill>
              </a:rPr>
              <a:pPr fontAlgn="base">
                <a:spcBef>
                  <a:spcPct val="0"/>
                </a:spcBef>
                <a:spcAft>
                  <a:spcPct val="0"/>
                </a:spcAft>
                <a:defRPr/>
              </a:pPr>
              <a:t>1</a:t>
            </a:fld>
            <a:endParaRPr lang="ar-JO" smtClean="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a:lstStyle/>
          <a:p>
            <a:pPr>
              <a:spcBef>
                <a:spcPct val="0"/>
              </a:spcBef>
            </a:pPr>
            <a:endParaRPr lang="ar-JO" smtClean="0"/>
          </a:p>
        </p:txBody>
      </p:sp>
      <p:sp>
        <p:nvSpPr>
          <p:cNvPr id="50180" name="Slide Number Placeholder 3"/>
          <p:cNvSpPr>
            <a:spLocks noGrp="1"/>
          </p:cNvSpPr>
          <p:nvPr>
            <p:ph type="sldNum" sz="quarter" idx="5"/>
          </p:nvPr>
        </p:nvSpPr>
        <p:spPr bwMode="auto">
          <a:xfrm>
            <a:off x="1588" y="6513513"/>
            <a:ext cx="3963987" cy="342900"/>
          </a:xfrm>
          <a:ln>
            <a:miter lim="800000"/>
            <a:headEnd/>
            <a:tailEnd/>
          </a:ln>
        </p:spPr>
        <p:txBody>
          <a:bodyPr/>
          <a:lstStyle/>
          <a:p>
            <a:pPr>
              <a:defRPr/>
            </a:pPr>
            <a:fld id="{66A815FB-C51F-49A1-8F03-2352B5CA119D}" type="slidenum">
              <a:rPr lang="ar-JO"/>
              <a:pPr>
                <a:defRPr/>
              </a:pPr>
              <a:t>10</a:t>
            </a:fld>
            <a:endParaRPr lang="ar-J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a:lstStyle/>
          <a:p>
            <a:pPr>
              <a:spcBef>
                <a:spcPct val="0"/>
              </a:spcBef>
            </a:pPr>
            <a:endParaRPr lang="ar-JO" smtClean="0"/>
          </a:p>
        </p:txBody>
      </p:sp>
      <p:sp>
        <p:nvSpPr>
          <p:cNvPr id="46084" name="Slide Number Placeholder 3"/>
          <p:cNvSpPr>
            <a:spLocks noGrp="1"/>
          </p:cNvSpPr>
          <p:nvPr>
            <p:ph type="sldNum" sz="quarter" idx="5"/>
          </p:nvPr>
        </p:nvSpPr>
        <p:spPr bwMode="auto">
          <a:xfrm>
            <a:off x="1588" y="6513513"/>
            <a:ext cx="3963987" cy="342900"/>
          </a:xfrm>
          <a:ln>
            <a:miter lim="800000"/>
            <a:headEnd/>
            <a:tailEnd/>
          </a:ln>
        </p:spPr>
        <p:txBody>
          <a:bodyPr wrap="square" numCol="1" anchorCtr="0" compatLnSpc="1">
            <a:prstTxWarp prst="textNoShape">
              <a:avLst/>
            </a:prstTxWarp>
          </a:bodyPr>
          <a:lstStyle/>
          <a:p>
            <a:pPr fontAlgn="base">
              <a:spcBef>
                <a:spcPct val="0"/>
              </a:spcBef>
              <a:spcAft>
                <a:spcPct val="0"/>
              </a:spcAft>
              <a:defRPr/>
            </a:pPr>
            <a:fld id="{1BB70D98-8677-401B-8425-9B79FA7CB58E}" type="slidenum">
              <a:rPr lang="ar-JO" smtClean="0">
                <a:solidFill>
                  <a:srgbClr val="000000"/>
                </a:solidFill>
              </a:rPr>
              <a:pPr fontAlgn="base">
                <a:spcBef>
                  <a:spcPct val="0"/>
                </a:spcBef>
                <a:spcAft>
                  <a:spcPct val="0"/>
                </a:spcAft>
                <a:defRPr/>
              </a:pPr>
              <a:t>11</a:t>
            </a:fld>
            <a:endParaRPr lang="ar-JO"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a:lstStyle/>
          <a:p>
            <a:pPr>
              <a:spcBef>
                <a:spcPct val="0"/>
              </a:spcBef>
            </a:pPr>
            <a:endParaRPr lang="ar-JO" smtClean="0"/>
          </a:p>
        </p:txBody>
      </p:sp>
      <p:sp>
        <p:nvSpPr>
          <p:cNvPr id="50180" name="Slide Number Placeholder 3"/>
          <p:cNvSpPr>
            <a:spLocks noGrp="1"/>
          </p:cNvSpPr>
          <p:nvPr>
            <p:ph type="sldNum" sz="quarter" idx="5"/>
          </p:nvPr>
        </p:nvSpPr>
        <p:spPr bwMode="auto">
          <a:xfrm>
            <a:off x="1588" y="6513513"/>
            <a:ext cx="3963987" cy="342900"/>
          </a:xfrm>
          <a:ln>
            <a:miter lim="800000"/>
            <a:headEnd/>
            <a:tailEnd/>
          </a:ln>
        </p:spPr>
        <p:txBody>
          <a:bodyPr/>
          <a:lstStyle/>
          <a:p>
            <a:pPr>
              <a:defRPr/>
            </a:pPr>
            <a:fld id="{0B315616-94A7-4673-B357-857FF2C4BB6A}" type="slidenum">
              <a:rPr lang="ar-JO"/>
              <a:pPr>
                <a:defRPr/>
              </a:pPr>
              <a:t>12</a:t>
            </a:fld>
            <a:endParaRPr lang="ar-JO"/>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a:lstStyle/>
          <a:p>
            <a:pPr>
              <a:spcBef>
                <a:spcPct val="0"/>
              </a:spcBef>
            </a:pPr>
            <a:endParaRPr lang="ar-JO" smtClean="0"/>
          </a:p>
        </p:txBody>
      </p:sp>
      <p:sp>
        <p:nvSpPr>
          <p:cNvPr id="50180" name="Slide Number Placeholder 3"/>
          <p:cNvSpPr>
            <a:spLocks noGrp="1"/>
          </p:cNvSpPr>
          <p:nvPr>
            <p:ph type="sldNum" sz="quarter" idx="5"/>
          </p:nvPr>
        </p:nvSpPr>
        <p:spPr bwMode="auto">
          <a:xfrm>
            <a:off x="1588" y="6513513"/>
            <a:ext cx="3963987" cy="342900"/>
          </a:xfrm>
          <a:ln>
            <a:miter lim="800000"/>
            <a:headEnd/>
            <a:tailEnd/>
          </a:ln>
        </p:spPr>
        <p:txBody>
          <a:bodyPr/>
          <a:lstStyle/>
          <a:p>
            <a:pPr>
              <a:defRPr/>
            </a:pPr>
            <a:fld id="{AD21580F-7F5F-4417-BD6A-2BEF029B98AA}" type="slidenum">
              <a:rPr lang="ar-JO"/>
              <a:pPr>
                <a:defRPr/>
              </a:pPr>
              <a:t>13</a:t>
            </a:fld>
            <a:endParaRPr lang="ar-JO"/>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a:lstStyle/>
          <a:p>
            <a:pPr>
              <a:spcBef>
                <a:spcPct val="0"/>
              </a:spcBef>
            </a:pPr>
            <a:endParaRPr lang="ar-JO" smtClean="0"/>
          </a:p>
        </p:txBody>
      </p:sp>
      <p:sp>
        <p:nvSpPr>
          <p:cNvPr id="50180" name="Slide Number Placeholder 3"/>
          <p:cNvSpPr>
            <a:spLocks noGrp="1"/>
          </p:cNvSpPr>
          <p:nvPr>
            <p:ph type="sldNum" sz="quarter" idx="5"/>
          </p:nvPr>
        </p:nvSpPr>
        <p:spPr bwMode="auto">
          <a:xfrm>
            <a:off x="1588" y="6513513"/>
            <a:ext cx="3963987" cy="342900"/>
          </a:xfrm>
          <a:ln>
            <a:miter lim="800000"/>
            <a:headEnd/>
            <a:tailEnd/>
          </a:ln>
        </p:spPr>
        <p:txBody>
          <a:bodyPr/>
          <a:lstStyle/>
          <a:p>
            <a:pPr>
              <a:defRPr/>
            </a:pPr>
            <a:fld id="{3E0FE2C0-C6E5-4087-BBCC-FDDF1ED507C0}" type="slidenum">
              <a:rPr lang="ar-JO"/>
              <a:pPr>
                <a:defRPr/>
              </a:pPr>
              <a:t>14</a:t>
            </a:fld>
            <a:endParaRPr lang="ar-JO"/>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a:solidFill>
              <a:srgbClr val="000000"/>
            </a:solidFill>
            <a:miter lim="800000"/>
          </a:ln>
        </p:spPr>
      </p:sp>
      <p:sp>
        <p:nvSpPr>
          <p:cNvPr id="82947" name="Notes Placeholder 2"/>
          <p:cNvSpPr>
            <a:spLocks noGrp="1"/>
          </p:cNvSpPr>
          <p:nvPr>
            <p:ph type="body" idx="1"/>
          </p:nvPr>
        </p:nvSpPr>
        <p:spPr>
          <a:noFill/>
          <a:ln/>
        </p:spPr>
        <p:txBody>
          <a:bodyPr/>
          <a:lstStyle/>
          <a:p>
            <a:pPr>
              <a:spcBef>
                <a:spcPct val="0"/>
              </a:spcBef>
            </a:pPr>
            <a:endParaRPr lang="ar-JO" altLang="ar-JO" smtClean="0"/>
          </a:p>
        </p:txBody>
      </p:sp>
      <p:sp>
        <p:nvSpPr>
          <p:cNvPr id="82948" name="Slide Number Placeholder 3"/>
          <p:cNvSpPr>
            <a:spLocks noGrp="1"/>
          </p:cNvSpPr>
          <p:nvPr>
            <p:ph type="sldNum" sz="quarter" idx="4294967295"/>
          </p:nvPr>
        </p:nvSpPr>
        <p:spPr bwMode="auto">
          <a:xfrm>
            <a:off x="1471" y="6514050"/>
            <a:ext cx="3963380" cy="342335"/>
          </a:xfrm>
          <a:prstGeom prst="rect">
            <a:avLst/>
          </a:prstGeom>
          <a:noFill/>
          <a:ln>
            <a:miter lim="800000"/>
            <a:headEnd/>
            <a:tailEnd/>
          </a:ln>
        </p:spPr>
        <p:txBody>
          <a:bodyPr/>
          <a:lstStyle/>
          <a:p>
            <a:fld id="{516DC029-F065-4346-B3CD-CE29E7522289}" type="slidenum">
              <a:rPr lang="ar-JO" altLang="ar-JO"/>
              <a:pPr/>
              <a:t>15</a:t>
            </a:fld>
            <a:endParaRPr lang="ar-JO" altLang="ar-JO"/>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a:solidFill>
              <a:srgbClr val="000000"/>
            </a:solidFill>
            <a:miter lim="800000"/>
          </a:ln>
        </p:spPr>
      </p:sp>
      <p:sp>
        <p:nvSpPr>
          <p:cNvPr id="65539" name="Notes Placeholder 2"/>
          <p:cNvSpPr>
            <a:spLocks noGrp="1"/>
          </p:cNvSpPr>
          <p:nvPr>
            <p:ph type="body" idx="1"/>
          </p:nvPr>
        </p:nvSpPr>
        <p:spPr>
          <a:noFill/>
          <a:ln/>
        </p:spPr>
        <p:txBody>
          <a:bodyPr/>
          <a:lstStyle/>
          <a:p>
            <a:pPr>
              <a:spcBef>
                <a:spcPct val="0"/>
              </a:spcBef>
            </a:pPr>
            <a:endParaRPr lang="ar-JO" altLang="ar-JO" smtClean="0"/>
          </a:p>
        </p:txBody>
      </p:sp>
      <p:sp>
        <p:nvSpPr>
          <p:cNvPr id="65540" name="Slide Number Placeholder 3"/>
          <p:cNvSpPr>
            <a:spLocks noGrp="1"/>
          </p:cNvSpPr>
          <p:nvPr>
            <p:ph type="sldNum" sz="quarter" idx="4294967295"/>
          </p:nvPr>
        </p:nvSpPr>
        <p:spPr bwMode="auto">
          <a:xfrm>
            <a:off x="1471" y="6514050"/>
            <a:ext cx="3963380" cy="342335"/>
          </a:xfrm>
          <a:prstGeom prst="rect">
            <a:avLst/>
          </a:prstGeom>
          <a:noFill/>
          <a:ln>
            <a:miter lim="800000"/>
            <a:headEnd/>
            <a:tailEnd/>
          </a:ln>
        </p:spPr>
        <p:txBody>
          <a:bodyPr/>
          <a:lstStyle/>
          <a:p>
            <a:fld id="{24FB6F19-19E4-4A1D-875E-C675C5E3E5B8}" type="slidenum">
              <a:rPr lang="ar-JO" altLang="ar-JO"/>
              <a:pPr/>
              <a:t>16</a:t>
            </a:fld>
            <a:endParaRPr lang="ar-JO" altLang="ar-JO"/>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a:solidFill>
              <a:srgbClr val="000000"/>
            </a:solidFill>
            <a:miter lim="800000"/>
          </a:ln>
        </p:spPr>
      </p:sp>
      <p:sp>
        <p:nvSpPr>
          <p:cNvPr id="92163" name="Notes Placeholder 2"/>
          <p:cNvSpPr>
            <a:spLocks noGrp="1"/>
          </p:cNvSpPr>
          <p:nvPr>
            <p:ph type="body" idx="1"/>
          </p:nvPr>
        </p:nvSpPr>
        <p:spPr>
          <a:noFill/>
          <a:ln/>
        </p:spPr>
        <p:txBody>
          <a:bodyPr/>
          <a:lstStyle/>
          <a:p>
            <a:pPr>
              <a:spcBef>
                <a:spcPct val="0"/>
              </a:spcBef>
            </a:pPr>
            <a:endParaRPr lang="ar-JO" altLang="ar-JO" smtClean="0"/>
          </a:p>
        </p:txBody>
      </p:sp>
      <p:sp>
        <p:nvSpPr>
          <p:cNvPr id="92164" name="Slide Number Placeholder 3"/>
          <p:cNvSpPr>
            <a:spLocks noGrp="1"/>
          </p:cNvSpPr>
          <p:nvPr>
            <p:ph type="sldNum" sz="quarter" idx="4294967295"/>
          </p:nvPr>
        </p:nvSpPr>
        <p:spPr bwMode="auto">
          <a:xfrm>
            <a:off x="1471" y="6514050"/>
            <a:ext cx="3963380" cy="342335"/>
          </a:xfrm>
          <a:prstGeom prst="rect">
            <a:avLst/>
          </a:prstGeom>
          <a:noFill/>
          <a:ln>
            <a:miter lim="800000"/>
            <a:headEnd/>
            <a:tailEnd/>
          </a:ln>
        </p:spPr>
        <p:txBody>
          <a:bodyPr/>
          <a:lstStyle/>
          <a:p>
            <a:fld id="{6FA34E60-6900-42B4-AB58-52F7CA11B6B1}" type="slidenum">
              <a:rPr lang="ar-JO" altLang="ar-JO"/>
              <a:pPr/>
              <a:t>17</a:t>
            </a:fld>
            <a:endParaRPr lang="ar-JO" altLang="ar-JO"/>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a:solidFill>
              <a:srgbClr val="000000"/>
            </a:solidFill>
            <a:miter lim="800000"/>
          </a:ln>
        </p:spPr>
      </p:sp>
      <p:sp>
        <p:nvSpPr>
          <p:cNvPr id="83971" name="Notes Placeholder 2"/>
          <p:cNvSpPr>
            <a:spLocks noGrp="1"/>
          </p:cNvSpPr>
          <p:nvPr>
            <p:ph type="body" idx="1"/>
          </p:nvPr>
        </p:nvSpPr>
        <p:spPr>
          <a:noFill/>
          <a:ln/>
        </p:spPr>
        <p:txBody>
          <a:bodyPr/>
          <a:lstStyle/>
          <a:p>
            <a:pPr>
              <a:spcBef>
                <a:spcPct val="0"/>
              </a:spcBef>
            </a:pPr>
            <a:endParaRPr lang="ar-JO" altLang="ar-JO" smtClean="0"/>
          </a:p>
        </p:txBody>
      </p:sp>
      <p:sp>
        <p:nvSpPr>
          <p:cNvPr id="83972" name="Slide Number Placeholder 3"/>
          <p:cNvSpPr>
            <a:spLocks noGrp="1"/>
          </p:cNvSpPr>
          <p:nvPr>
            <p:ph type="sldNum" sz="quarter" idx="4294967295"/>
          </p:nvPr>
        </p:nvSpPr>
        <p:spPr bwMode="auto">
          <a:xfrm>
            <a:off x="1471" y="6514050"/>
            <a:ext cx="3963380" cy="342335"/>
          </a:xfrm>
          <a:prstGeom prst="rect">
            <a:avLst/>
          </a:prstGeom>
          <a:noFill/>
          <a:ln>
            <a:miter lim="800000"/>
            <a:headEnd/>
            <a:tailEnd/>
          </a:ln>
        </p:spPr>
        <p:txBody>
          <a:bodyPr/>
          <a:lstStyle/>
          <a:p>
            <a:fld id="{91426D5C-2097-432D-8728-021DC8676D5D}" type="slidenum">
              <a:rPr lang="ar-JO" altLang="ar-JO"/>
              <a:pPr/>
              <a:t>18</a:t>
            </a:fld>
            <a:endParaRPr lang="ar-JO" altLang="ar-JO"/>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a:lstStyle/>
          <a:p>
            <a:pPr>
              <a:spcBef>
                <a:spcPct val="0"/>
              </a:spcBef>
            </a:pPr>
            <a:endParaRPr lang="ar-JO" smtClean="0"/>
          </a:p>
        </p:txBody>
      </p:sp>
      <p:sp>
        <p:nvSpPr>
          <p:cNvPr id="50180" name="Slide Number Placeholder 3"/>
          <p:cNvSpPr>
            <a:spLocks noGrp="1"/>
          </p:cNvSpPr>
          <p:nvPr>
            <p:ph type="sldNum" sz="quarter" idx="5"/>
          </p:nvPr>
        </p:nvSpPr>
        <p:spPr bwMode="auto">
          <a:xfrm>
            <a:off x="1588" y="6513513"/>
            <a:ext cx="3963987" cy="342900"/>
          </a:xfrm>
          <a:ln>
            <a:miter lim="800000"/>
            <a:headEnd/>
            <a:tailEnd/>
          </a:ln>
        </p:spPr>
        <p:txBody>
          <a:bodyPr/>
          <a:lstStyle/>
          <a:p>
            <a:pPr>
              <a:defRPr/>
            </a:pPr>
            <a:fld id="{EC8C0E4C-8315-45D9-ACC4-7C2478524D17}" type="slidenum">
              <a:rPr lang="ar-JO"/>
              <a:pPr>
                <a:defRPr/>
              </a:pPr>
              <a:t>19</a:t>
            </a:fld>
            <a:endParaRPr lang="ar-J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29700" name="Slide Number Placeholder 3"/>
          <p:cNvSpPr>
            <a:spLocks noGrp="1"/>
          </p:cNvSpPr>
          <p:nvPr>
            <p:ph type="sldNum" sz="quarter" idx="5"/>
          </p:nvPr>
        </p:nvSpPr>
        <p:spPr bwMode="auto">
          <a:xfrm>
            <a:off x="1588" y="6513513"/>
            <a:ext cx="3963987" cy="342900"/>
          </a:xfrm>
          <a:ln>
            <a:miter lim="800000"/>
            <a:headEnd/>
            <a:tailEnd/>
          </a:ln>
        </p:spPr>
        <p:txBody>
          <a:bodyPr wrap="square" numCol="1" anchorCtr="0" compatLnSpc="1">
            <a:prstTxWarp prst="textNoShape">
              <a:avLst/>
            </a:prstTxWarp>
          </a:bodyPr>
          <a:lstStyle/>
          <a:p>
            <a:pPr fontAlgn="base">
              <a:spcBef>
                <a:spcPct val="0"/>
              </a:spcBef>
              <a:spcAft>
                <a:spcPct val="0"/>
              </a:spcAft>
              <a:defRPr/>
            </a:pPr>
            <a:fld id="{7C9B3D1A-AFFD-4A4A-9A8C-4BD86D259B2B}" type="slidenum">
              <a:rPr lang="ar-JO" smtClean="0">
                <a:solidFill>
                  <a:srgbClr val="000000"/>
                </a:solidFill>
              </a:rPr>
              <a:pPr fontAlgn="base">
                <a:spcBef>
                  <a:spcPct val="0"/>
                </a:spcBef>
                <a:spcAft>
                  <a:spcPct val="0"/>
                </a:spcAft>
                <a:defRPr/>
              </a:pPr>
              <a:t>2</a:t>
            </a:fld>
            <a:endParaRPr lang="ar-JO" smtClean="0">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a:solidFill>
              <a:srgbClr val="000000"/>
            </a:solidFill>
            <a:miter lim="800000"/>
          </a:ln>
        </p:spPr>
      </p:sp>
      <p:sp>
        <p:nvSpPr>
          <p:cNvPr id="56323" name="Notes Placeholder 2"/>
          <p:cNvSpPr>
            <a:spLocks noGrp="1"/>
          </p:cNvSpPr>
          <p:nvPr>
            <p:ph type="body" idx="1"/>
          </p:nvPr>
        </p:nvSpPr>
        <p:spPr>
          <a:noFill/>
          <a:ln/>
        </p:spPr>
        <p:txBody>
          <a:bodyPr/>
          <a:lstStyle/>
          <a:p>
            <a:pPr>
              <a:spcBef>
                <a:spcPct val="0"/>
              </a:spcBef>
            </a:pPr>
            <a:endParaRPr lang="ar-JO" altLang="ar-JO" smtClean="0"/>
          </a:p>
        </p:txBody>
      </p:sp>
      <p:sp>
        <p:nvSpPr>
          <p:cNvPr id="56324" name="Slide Number Placeholder 3"/>
          <p:cNvSpPr>
            <a:spLocks noGrp="1"/>
          </p:cNvSpPr>
          <p:nvPr>
            <p:ph type="sldNum" sz="quarter" idx="4294967295"/>
          </p:nvPr>
        </p:nvSpPr>
        <p:spPr bwMode="auto">
          <a:xfrm>
            <a:off x="1471" y="6514050"/>
            <a:ext cx="3963380" cy="342335"/>
          </a:xfrm>
          <a:prstGeom prst="rect">
            <a:avLst/>
          </a:prstGeom>
          <a:noFill/>
          <a:ln>
            <a:miter lim="800000"/>
            <a:headEnd/>
            <a:tailEnd/>
          </a:ln>
        </p:spPr>
        <p:txBody>
          <a:bodyPr/>
          <a:lstStyle/>
          <a:p>
            <a:fld id="{9892233D-C4D9-4CC3-8897-93571A43EADB}" type="slidenum">
              <a:rPr lang="ar-JO" altLang="ar-JO"/>
              <a:pPr/>
              <a:t>20</a:t>
            </a:fld>
            <a:endParaRPr lang="ar-JO" altLang="ar-J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31748" name="Slide Number Placeholder 3"/>
          <p:cNvSpPr>
            <a:spLocks noGrp="1"/>
          </p:cNvSpPr>
          <p:nvPr>
            <p:ph type="sldNum" sz="quarter" idx="5"/>
          </p:nvPr>
        </p:nvSpPr>
        <p:spPr bwMode="auto">
          <a:xfrm>
            <a:off x="1588" y="6513513"/>
            <a:ext cx="3963987" cy="342900"/>
          </a:xfrm>
          <a:ln>
            <a:miter lim="800000"/>
            <a:headEnd/>
            <a:tailEnd/>
          </a:ln>
        </p:spPr>
        <p:txBody>
          <a:bodyPr wrap="square" numCol="1" anchorCtr="0" compatLnSpc="1">
            <a:prstTxWarp prst="textNoShape">
              <a:avLst/>
            </a:prstTxWarp>
          </a:bodyPr>
          <a:lstStyle/>
          <a:p>
            <a:pPr fontAlgn="base">
              <a:spcBef>
                <a:spcPct val="0"/>
              </a:spcBef>
              <a:spcAft>
                <a:spcPct val="0"/>
              </a:spcAft>
              <a:defRPr/>
            </a:pPr>
            <a:fld id="{8C2B0676-C3A4-4CD1-898B-0229408289BD}" type="slidenum">
              <a:rPr lang="ar-JO" smtClean="0">
                <a:solidFill>
                  <a:srgbClr val="000000"/>
                </a:solidFill>
              </a:rPr>
              <a:pPr fontAlgn="base">
                <a:spcBef>
                  <a:spcPct val="0"/>
                </a:spcBef>
                <a:spcAft>
                  <a:spcPct val="0"/>
                </a:spcAft>
                <a:defRPr/>
              </a:pPr>
              <a:t>3</a:t>
            </a:fld>
            <a:endParaRPr lang="ar-JO"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F37C5F-E784-4506-BD90-1C1CCF9E51B2}" type="slidenum">
              <a:rPr lang="ar-JO" smtClean="0"/>
              <a:pPr fontAlgn="base">
                <a:spcBef>
                  <a:spcPct val="0"/>
                </a:spcBef>
                <a:spcAft>
                  <a:spcPct val="0"/>
                </a:spcAft>
                <a:defRPr/>
              </a:pPr>
              <a:t>4</a:t>
            </a:fld>
            <a:endParaRPr lang="ar-JO"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a:lstStyle/>
          <a:p>
            <a:pPr>
              <a:spcBef>
                <a:spcPct val="0"/>
              </a:spcBef>
            </a:pPr>
            <a:endParaRPr lang="ar-JO" smtClean="0"/>
          </a:p>
        </p:txBody>
      </p:sp>
      <p:sp>
        <p:nvSpPr>
          <p:cNvPr id="50180" name="Slide Number Placeholder 3"/>
          <p:cNvSpPr>
            <a:spLocks noGrp="1"/>
          </p:cNvSpPr>
          <p:nvPr>
            <p:ph type="sldNum" sz="quarter" idx="5"/>
          </p:nvPr>
        </p:nvSpPr>
        <p:spPr bwMode="auto">
          <a:xfrm>
            <a:off x="1588" y="6513513"/>
            <a:ext cx="3963987" cy="342900"/>
          </a:xfrm>
          <a:ln>
            <a:miter lim="800000"/>
            <a:headEnd/>
            <a:tailEnd/>
          </a:ln>
        </p:spPr>
        <p:txBody>
          <a:bodyPr/>
          <a:lstStyle/>
          <a:p>
            <a:pPr>
              <a:defRPr/>
            </a:pPr>
            <a:fld id="{85E9887E-3B63-407A-8DD3-1F6F1B75CBEF}" type="slidenum">
              <a:rPr lang="ar-JO"/>
              <a:pPr>
                <a:defRPr/>
              </a:pPr>
              <a:t>5</a:t>
            </a:fld>
            <a:endParaRPr lang="ar-J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a:lstStyle/>
          <a:p>
            <a:pPr>
              <a:spcBef>
                <a:spcPct val="0"/>
              </a:spcBef>
            </a:pPr>
            <a:endParaRPr lang="ar-JO" smtClean="0"/>
          </a:p>
        </p:txBody>
      </p:sp>
      <p:sp>
        <p:nvSpPr>
          <p:cNvPr id="50180" name="Slide Number Placeholder 3"/>
          <p:cNvSpPr>
            <a:spLocks noGrp="1"/>
          </p:cNvSpPr>
          <p:nvPr>
            <p:ph type="sldNum" sz="quarter" idx="5"/>
          </p:nvPr>
        </p:nvSpPr>
        <p:spPr bwMode="auto">
          <a:xfrm>
            <a:off x="1588" y="6513513"/>
            <a:ext cx="3963987" cy="342900"/>
          </a:xfrm>
          <a:ln>
            <a:miter lim="800000"/>
            <a:headEnd/>
            <a:tailEnd/>
          </a:ln>
        </p:spPr>
        <p:txBody>
          <a:bodyPr/>
          <a:lstStyle/>
          <a:p>
            <a:pPr>
              <a:defRPr/>
            </a:pPr>
            <a:fld id="{EDEF065F-AA76-4FED-8818-3AB4363A9879}" type="slidenum">
              <a:rPr lang="ar-JO"/>
              <a:pPr>
                <a:defRPr/>
              </a:pPr>
              <a:t>6</a:t>
            </a:fld>
            <a:endParaRPr lang="ar-J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a:lstStyle/>
          <a:p>
            <a:pPr>
              <a:spcBef>
                <a:spcPct val="0"/>
              </a:spcBef>
            </a:pPr>
            <a:endParaRPr lang="ar-JO" smtClean="0"/>
          </a:p>
        </p:txBody>
      </p:sp>
      <p:sp>
        <p:nvSpPr>
          <p:cNvPr id="50180" name="Slide Number Placeholder 3"/>
          <p:cNvSpPr>
            <a:spLocks noGrp="1"/>
          </p:cNvSpPr>
          <p:nvPr>
            <p:ph type="sldNum" sz="quarter" idx="5"/>
          </p:nvPr>
        </p:nvSpPr>
        <p:spPr bwMode="auto">
          <a:xfrm>
            <a:off x="1588" y="6513513"/>
            <a:ext cx="3963987" cy="342900"/>
          </a:xfrm>
          <a:ln>
            <a:miter lim="800000"/>
            <a:headEnd/>
            <a:tailEnd/>
          </a:ln>
        </p:spPr>
        <p:txBody>
          <a:bodyPr/>
          <a:lstStyle/>
          <a:p>
            <a:pPr>
              <a:defRPr/>
            </a:pPr>
            <a:fld id="{C6C6E0B4-DA96-4110-B4C6-3867FF81EE1B}" type="slidenum">
              <a:rPr lang="ar-JO"/>
              <a:pPr>
                <a:defRPr/>
              </a:pPr>
              <a:t>7</a:t>
            </a:fld>
            <a:endParaRPr lang="ar-J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a:lstStyle/>
          <a:p>
            <a:pPr>
              <a:spcBef>
                <a:spcPct val="0"/>
              </a:spcBef>
            </a:pPr>
            <a:endParaRPr lang="ar-JO" smtClean="0"/>
          </a:p>
        </p:txBody>
      </p:sp>
      <p:sp>
        <p:nvSpPr>
          <p:cNvPr id="50180" name="Slide Number Placeholder 3"/>
          <p:cNvSpPr>
            <a:spLocks noGrp="1"/>
          </p:cNvSpPr>
          <p:nvPr>
            <p:ph type="sldNum" sz="quarter" idx="5"/>
          </p:nvPr>
        </p:nvSpPr>
        <p:spPr bwMode="auto">
          <a:xfrm>
            <a:off x="1588" y="6513513"/>
            <a:ext cx="3963987" cy="342900"/>
          </a:xfrm>
          <a:ln>
            <a:miter lim="800000"/>
            <a:headEnd/>
            <a:tailEnd/>
          </a:ln>
        </p:spPr>
        <p:txBody>
          <a:bodyPr/>
          <a:lstStyle/>
          <a:p>
            <a:pPr>
              <a:defRPr/>
            </a:pPr>
            <a:fld id="{EA60F0D5-78E2-43E5-B4FC-DBAC078DEB67}" type="slidenum">
              <a:rPr lang="ar-JO"/>
              <a:pPr>
                <a:defRPr/>
              </a:pPr>
              <a:t>8</a:t>
            </a:fld>
            <a:endParaRPr lang="ar-JO"/>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a:lstStyle/>
          <a:p>
            <a:pPr>
              <a:spcBef>
                <a:spcPct val="0"/>
              </a:spcBef>
            </a:pPr>
            <a:endParaRPr lang="ar-JO" smtClean="0"/>
          </a:p>
        </p:txBody>
      </p:sp>
      <p:sp>
        <p:nvSpPr>
          <p:cNvPr id="50180" name="Slide Number Placeholder 3"/>
          <p:cNvSpPr>
            <a:spLocks noGrp="1"/>
          </p:cNvSpPr>
          <p:nvPr>
            <p:ph type="sldNum" sz="quarter" idx="5"/>
          </p:nvPr>
        </p:nvSpPr>
        <p:spPr bwMode="auto">
          <a:xfrm>
            <a:off x="1588" y="6513513"/>
            <a:ext cx="3963987" cy="342900"/>
          </a:xfrm>
          <a:ln>
            <a:miter lim="800000"/>
            <a:headEnd/>
            <a:tailEnd/>
          </a:ln>
        </p:spPr>
        <p:txBody>
          <a:bodyPr/>
          <a:lstStyle/>
          <a:p>
            <a:pPr>
              <a:defRPr/>
            </a:pPr>
            <a:fld id="{B412DDEB-2E32-4B0D-9651-8E091BC275C1}" type="slidenum">
              <a:rPr lang="ar-JO"/>
              <a:pPr>
                <a:defRPr/>
              </a:pPr>
              <a:t>9</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CCACC0-6FA8-4A36-87CF-583F33A6930F}" type="datetimeFigureOut">
              <a:rPr lang="en-US" smtClean="0"/>
              <a:pPr/>
              <a:t>03-09-2014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85305-51CD-4ADF-A2B5-BC5E346BFEF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CCACC0-6FA8-4A36-87CF-583F33A6930F}" type="datetimeFigureOut">
              <a:rPr lang="en-US" smtClean="0"/>
              <a:pPr/>
              <a:t>03-09-2014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85305-51CD-4ADF-A2B5-BC5E346BFE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CCACC0-6FA8-4A36-87CF-583F33A6930F}" type="datetimeFigureOut">
              <a:rPr lang="en-US" smtClean="0"/>
              <a:pPr/>
              <a:t>03-09-2014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85305-51CD-4ADF-A2B5-BC5E346BFEF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CCACC0-6FA8-4A36-87CF-583F33A6930F}" type="datetimeFigureOut">
              <a:rPr lang="en-US" smtClean="0"/>
              <a:pPr/>
              <a:t>03-09-2014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85305-51CD-4ADF-A2B5-BC5E346BFE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CCACC0-6FA8-4A36-87CF-583F33A6930F}" type="datetimeFigureOut">
              <a:rPr lang="en-US" smtClean="0"/>
              <a:pPr/>
              <a:t>03-09-2014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85305-51CD-4ADF-A2B5-BC5E346BFEF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CCACC0-6FA8-4A36-87CF-583F33A6930F}" type="datetimeFigureOut">
              <a:rPr lang="en-US" smtClean="0"/>
              <a:pPr/>
              <a:t>03-09-2014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85305-51CD-4ADF-A2B5-BC5E346BFEF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CCACC0-6FA8-4A36-87CF-583F33A6930F}" type="datetimeFigureOut">
              <a:rPr lang="en-US" smtClean="0"/>
              <a:pPr/>
              <a:t>03-09-2014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A85305-51CD-4ADF-A2B5-BC5E346BFEF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CCACC0-6FA8-4A36-87CF-583F33A6930F}" type="datetimeFigureOut">
              <a:rPr lang="en-US" smtClean="0"/>
              <a:pPr/>
              <a:t>03-09-2014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A85305-51CD-4ADF-A2B5-BC5E346BFE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CCACC0-6FA8-4A36-87CF-583F33A6930F}" type="datetimeFigureOut">
              <a:rPr lang="en-US" smtClean="0"/>
              <a:pPr/>
              <a:t>03-09-2014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A85305-51CD-4ADF-A2B5-BC5E346BFE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CCACC0-6FA8-4A36-87CF-583F33A6930F}" type="datetimeFigureOut">
              <a:rPr lang="en-US" smtClean="0"/>
              <a:pPr/>
              <a:t>03-09-2014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85305-51CD-4ADF-A2B5-BC5E346BFEF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CCACC0-6FA8-4A36-87CF-583F33A6930F}" type="datetimeFigureOut">
              <a:rPr lang="en-US" smtClean="0"/>
              <a:pPr/>
              <a:t>03-09-2014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85305-51CD-4ADF-A2B5-BC5E346BFEF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CACC0-6FA8-4A36-87CF-583F33A6930F}" type="datetimeFigureOut">
              <a:rPr lang="en-US" smtClean="0"/>
              <a:pPr/>
              <a:t>03-09-2014</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85305-51CD-4ADF-A2B5-BC5E346BFE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022707666"/>
              </p:ext>
            </p:extLst>
          </p:nvPr>
        </p:nvGraphicFramePr>
        <p:xfrm>
          <a:off x="152400" y="1010460"/>
          <a:ext cx="9557330" cy="4516469"/>
        </p:xfrm>
        <a:graphic>
          <a:graphicData uri="http://schemas.openxmlformats.org/drawingml/2006/table">
            <a:tbl>
              <a:tblPr rtl="1"/>
              <a:tblGrid>
                <a:gridCol w="218195"/>
                <a:gridCol w="2061432"/>
                <a:gridCol w="1001458"/>
                <a:gridCol w="884426"/>
                <a:gridCol w="830925"/>
                <a:gridCol w="524050"/>
                <a:gridCol w="3470076"/>
                <a:gridCol w="566768"/>
              </a:tblGrid>
              <a:tr h="274299">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0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0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5" marB="45715"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74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76399">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يتوقع من الطالب ان: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يتعرف المفاهيم والمصطلحات التالية  (</a:t>
                      </a:r>
                      <a:r>
                        <a:rPr lang="ar-JO" sz="1200" dirty="0" smtClean="0"/>
                        <a:t>نسب الرسول,اسم الرسول,اسم ابيه اسم امه. اسم جده, اسم قبيلته, قريش) </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endParaRPr>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يذكر نسب الرسول صلى الله عليه وسلم</a:t>
                      </a:r>
                      <a:endParaRPr lang="ar-JO" sz="1200" dirty="0"/>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الكتاب المدرسي</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شجرة النسب</a:t>
                      </a:r>
                      <a:endParaRPr lang="ar-JO" sz="1200" dirty="0"/>
                    </a:p>
                  </a:txBody>
                  <a:tcPr marL="91418" marR="91418"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18" marR="91418"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18" marR="91418"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18" marR="91418"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 بطرح أسئلة متنوعة ومثيرة للتفكير مثل:1.من يعرف اسم رسولنا الكريم صلى الله عليه وسلم؟</a:t>
                      </a:r>
                    </a:p>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              2.أين ولد سيدنا محمد صلى الله عليه وآله وسلم؟</a:t>
                      </a:r>
                    </a:p>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              3.كيف نشأ سيدنا محمد صلى الله عليه وآله وسلم؟</a:t>
                      </a:r>
                    </a:p>
                    <a:p>
                      <a:pPr marL="0" marR="0" lvl="0" indent="0" algn="r" defTabSz="914400" rtl="1" eaLnBrk="1" fontAlgn="base" latinLnBrk="0" hangingPunct="1">
                        <a:lnSpc>
                          <a:spcPct val="100000"/>
                        </a:lnSpc>
                        <a:spcBef>
                          <a:spcPct val="20000"/>
                        </a:spcBef>
                        <a:spcAft>
                          <a:spcPct val="0"/>
                        </a:spcAft>
                        <a:buClrTx/>
                        <a:buSzTx/>
                        <a:buFontTx/>
                        <a:buNone/>
                        <a:tabLst/>
                        <a:defRPr/>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اتابع طرح الأسئلة مثل: 1. من يعرف اسم أبيه؟</a:t>
                      </a:r>
                    </a:p>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                           2. من يعرف اسم أمه؟</a:t>
                      </a:r>
                    </a:p>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                           3. ماسم جده؟ما اسم قبيلته؟</a:t>
                      </a:r>
                    </a:p>
                    <a:p>
                      <a:pPr marL="0" marR="0" lvl="0" indent="0" algn="r" defTabSz="914400" rtl="1" eaLnBrk="1" fontAlgn="base" latinLnBrk="0" hangingPunct="1">
                        <a:lnSpc>
                          <a:spcPct val="100000"/>
                        </a:lnSpc>
                        <a:spcBef>
                          <a:spcPct val="20000"/>
                        </a:spcBef>
                        <a:spcAft>
                          <a:spcPct val="0"/>
                        </a:spcAft>
                        <a:buClrTx/>
                        <a:buSzTx/>
                        <a:buFontTx/>
                        <a:buNone/>
                        <a:tabLst/>
                        <a:defRPr/>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اعرض على الطلبة لوحة شجرة النسب واطلب من الطلبة  ثم اقص عليهم قصة سيدنا محمد صلى الله عليه وسلم (ولادته ونشأته</a:t>
                      </a:r>
                    </a:p>
                    <a:p>
                      <a:pPr marL="0" marR="0" lvl="0" indent="0" algn="r" defTabSz="914400" rtl="1" eaLnBrk="1" fontAlgn="base" latinLnBrk="0" hangingPunct="1">
                        <a:lnSpc>
                          <a:spcPct val="100000"/>
                        </a:lnSpc>
                        <a:spcBef>
                          <a:spcPct val="20000"/>
                        </a:spcBef>
                        <a:spcAft>
                          <a:spcPct val="0"/>
                        </a:spcAft>
                        <a:buClrTx/>
                        <a:buSzTx/>
                        <a:buFontTx/>
                        <a:buNone/>
                        <a:tabLst/>
                        <a:defRPr/>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اناقش الطلبة  بقصة سيدنا محمد والخصها بجمل محددة</a:t>
                      </a:r>
                    </a:p>
                    <a:p>
                      <a:pPr marL="0" marR="0" lvl="0" indent="0" algn="r" defTabSz="914400" rtl="1" eaLnBrk="1" fontAlgn="base" latinLnBrk="0" hangingPunct="1">
                        <a:lnSpc>
                          <a:spcPct val="100000"/>
                        </a:lnSpc>
                        <a:spcBef>
                          <a:spcPct val="20000"/>
                        </a:spcBef>
                        <a:spcAft>
                          <a:spcPct val="0"/>
                        </a:spcAft>
                        <a:buClrTx/>
                        <a:buSzTx/>
                        <a:buFontTx/>
                        <a:buNone/>
                        <a:tabLst/>
                        <a:defRPr/>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اوجه الطلبة الى انشطة الكتاب وتدريباته</a:t>
                      </a: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2" marR="91432"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394"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solidFill>
                  <a:srgbClr val="000000"/>
                </a:solidFill>
              </a:rPr>
              <a:t> </a:t>
            </a:r>
            <a:r>
              <a:rPr lang="ar-JO" sz="1400" b="1">
                <a:solidFill>
                  <a:srgbClr val="000000"/>
                </a:solidFill>
              </a:rPr>
              <a:t>الصف: الاول الاساسي</a:t>
            </a:r>
          </a:p>
          <a:p>
            <a:pPr algn="r" rtl="1"/>
            <a:r>
              <a:rPr lang="ar-JO" sz="1400" b="1">
                <a:solidFill>
                  <a:srgbClr val="000000"/>
                </a:solidFill>
              </a:rPr>
              <a:t> عدد الحصص: 1</a:t>
            </a:r>
          </a:p>
          <a:p>
            <a:pPr algn="r" rtl="1"/>
            <a:r>
              <a:rPr lang="ar-JO" sz="1400" b="1">
                <a:solidFill>
                  <a:srgbClr val="000000"/>
                </a:solidFill>
              </a:rPr>
              <a:t> التعلم القبلي:-</a:t>
            </a:r>
          </a:p>
          <a:p>
            <a:pPr algn="r" rtl="1"/>
            <a:r>
              <a:rPr lang="ar-JO" sz="1400" b="1">
                <a:solidFill>
                  <a:srgbClr val="000000"/>
                </a:solidFill>
              </a:rPr>
              <a:t> التكامل الراسي:-</a:t>
            </a:r>
            <a:endParaRPr lang="en-US" sz="1400" b="1">
              <a:solidFill>
                <a:srgbClr val="000000"/>
              </a:solidFill>
            </a:endParaRPr>
          </a:p>
        </p:txBody>
      </p:sp>
      <p:sp>
        <p:nvSpPr>
          <p:cNvPr id="15395" name="Text Box 35"/>
          <p:cNvSpPr txBox="1">
            <a:spLocks noChangeArrowheads="1"/>
          </p:cNvSpPr>
          <p:nvPr/>
        </p:nvSpPr>
        <p:spPr bwMode="auto">
          <a:xfrm>
            <a:off x="-73627" y="228600"/>
            <a:ext cx="7580921" cy="738664"/>
          </a:xfrm>
          <a:prstGeom prst="rect">
            <a:avLst/>
          </a:prstGeom>
          <a:noFill/>
          <a:ln w="9525">
            <a:noFill/>
            <a:miter lim="800000"/>
            <a:headEnd/>
            <a:tailEnd/>
          </a:ln>
        </p:spPr>
        <p:txBody>
          <a:bodyPr wrap="none">
            <a:spAutoFit/>
          </a:bodyPr>
          <a:lstStyle/>
          <a:p>
            <a:pPr algn="r" rtl="1"/>
            <a:r>
              <a:rPr lang="ar-JO" sz="1400" b="1" dirty="0">
                <a:solidFill>
                  <a:srgbClr val="000000"/>
                </a:solidFill>
              </a:rPr>
              <a:t>المبحث:  التربية الاسلامية       عنوان الوحدة: السيرة النبوية     عنوان الدرس:</a:t>
            </a:r>
            <a:r>
              <a:rPr lang="ar-JO" sz="1400" dirty="0">
                <a:solidFill>
                  <a:srgbClr val="000000"/>
                </a:solidFill>
              </a:rPr>
              <a:t> </a:t>
            </a:r>
            <a:r>
              <a:rPr lang="ar-JO" sz="1400" dirty="0" smtClean="0">
                <a:solidFill>
                  <a:srgbClr val="000000"/>
                </a:solidFill>
              </a:rPr>
              <a:t>رسولنا </a:t>
            </a:r>
            <a:r>
              <a:rPr lang="ar-JO" sz="1400" dirty="0">
                <a:solidFill>
                  <a:srgbClr val="000000"/>
                </a:solidFill>
              </a:rPr>
              <a:t>محمد صلى الله عليه </a:t>
            </a:r>
            <a:r>
              <a:rPr lang="ar-JO" sz="1400" dirty="0" smtClean="0">
                <a:solidFill>
                  <a:srgbClr val="000000"/>
                </a:solidFill>
              </a:rPr>
              <a:t>وسلم :اسمه ومولده</a:t>
            </a:r>
            <a:endParaRPr lang="ar-JO" sz="1400" b="1" dirty="0">
              <a:solidFill>
                <a:srgbClr val="000000"/>
              </a:solidFill>
            </a:endParaRPr>
          </a:p>
          <a:p>
            <a:pPr algn="r" rtl="1"/>
            <a:r>
              <a:rPr lang="ar-JO" sz="1400" b="1" dirty="0">
                <a:solidFill>
                  <a:srgbClr val="000000"/>
                </a:solidFill>
              </a:rPr>
              <a:t>                                    التاريخ</a:t>
            </a:r>
            <a:r>
              <a:rPr lang="ar-JO" sz="1400" b="1" dirty="0" smtClean="0">
                <a:solidFill>
                  <a:srgbClr val="000000"/>
                </a:solidFill>
              </a:rPr>
              <a:t>:                                 من</a:t>
            </a:r>
            <a:r>
              <a:rPr lang="ar-JO" sz="1400" b="1" dirty="0">
                <a:solidFill>
                  <a:srgbClr val="000000"/>
                </a:solidFill>
              </a:rPr>
              <a:t>:                  الى</a:t>
            </a:r>
          </a:p>
          <a:p>
            <a:pPr algn="r" rtl="1"/>
            <a:r>
              <a:rPr lang="ar-JO" sz="1400" b="1" dirty="0">
                <a:solidFill>
                  <a:srgbClr val="000000"/>
                </a:solidFill>
              </a:rPr>
              <a:t>                                    التكامل </a:t>
            </a:r>
            <a:r>
              <a:rPr lang="ar-JO" sz="1400" b="1" dirty="0" smtClean="0">
                <a:solidFill>
                  <a:srgbClr val="000000"/>
                </a:solidFill>
              </a:rPr>
              <a:t>الافقي:</a:t>
            </a:r>
            <a:endParaRPr lang="en-US" sz="1400" b="1" dirty="0">
              <a:solidFill>
                <a:srgbClr val="000000"/>
              </a:solidFill>
            </a:endParaRPr>
          </a:p>
        </p:txBody>
      </p:sp>
      <p:sp>
        <p:nvSpPr>
          <p:cNvPr id="15396"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solidFill>
                  <a:srgbClr val="000000"/>
                </a:solidFill>
              </a:rPr>
              <a:t>خطة درس</a:t>
            </a:r>
            <a:endParaRPr lang="en-US" sz="1400" b="1">
              <a:solidFill>
                <a:srgbClr val="000000"/>
              </a:solidFill>
            </a:endParaRPr>
          </a:p>
        </p:txBody>
      </p:sp>
      <p:graphicFrame>
        <p:nvGraphicFramePr>
          <p:cNvPr id="24614" name="Group 38"/>
          <p:cNvGraphicFramePr>
            <a:graphicFrameLocks noGrp="1"/>
          </p:cNvGraphicFramePr>
          <p:nvPr>
            <p:extLst>
              <p:ext uri="{D42A27DB-BD31-4B8C-83A1-F6EECF244321}">
                <p14:modId xmlns:p14="http://schemas.microsoft.com/office/powerpoint/2010/main" val="230064942"/>
              </p:ext>
            </p:extLst>
          </p:nvPr>
        </p:nvGraphicFramePr>
        <p:xfrm>
          <a:off x="304800" y="5698332"/>
          <a:ext cx="3276601" cy="985836"/>
        </p:xfrm>
        <a:graphic>
          <a:graphicData uri="http://schemas.openxmlformats.org/drawingml/2006/table">
            <a:tbl>
              <a:tblPr rtl="1"/>
              <a:tblGrid>
                <a:gridCol w="762002"/>
                <a:gridCol w="457201"/>
                <a:gridCol w="533399"/>
                <a:gridCol w="838199"/>
                <a:gridCol w="685800"/>
              </a:tblGrid>
              <a:tr h="328612">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2">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8612">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423"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solidFill>
                  <a:srgbClr val="000000"/>
                </a:solidFill>
              </a:rPr>
              <a:t>اعداد المعلمات:.</a:t>
            </a:r>
            <a:endParaRPr lang="en-US" sz="1200">
              <a:solidFill>
                <a:srgbClr val="000000"/>
              </a:solidFill>
            </a:endParaRPr>
          </a:p>
        </p:txBody>
      </p:sp>
      <p:sp>
        <p:nvSpPr>
          <p:cNvPr id="15424"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4"/>
          <p:cNvSpPr txBox="1">
            <a:spLocks noChangeArrowheads="1"/>
          </p:cNvSpPr>
          <p:nvPr/>
        </p:nvSpPr>
        <p:spPr bwMode="auto">
          <a:xfrm>
            <a:off x="8659813" y="169863"/>
            <a:ext cx="1338262" cy="830262"/>
          </a:xfrm>
          <a:prstGeom prst="rect">
            <a:avLst/>
          </a:prstGeom>
          <a:noFill/>
          <a:ln w="9525">
            <a:noFill/>
            <a:miter lim="800000"/>
            <a:headEnd/>
            <a:tailEnd/>
          </a:ln>
        </p:spPr>
        <p:txBody>
          <a:bodyPr wrap="none">
            <a:spAutoFit/>
          </a:bodyPr>
          <a:lstStyle/>
          <a:p>
            <a:pPr algn="r" rtl="1"/>
            <a:r>
              <a:rPr lang="ar-JO" sz="1200"/>
              <a:t> الصف: الاول الاساسي</a:t>
            </a:r>
          </a:p>
          <a:p>
            <a:pPr algn="r" rtl="1"/>
            <a:r>
              <a:rPr lang="ar-JO" sz="1200"/>
              <a:t> عدد الحصص: 1</a:t>
            </a:r>
          </a:p>
          <a:p>
            <a:pPr algn="r" rtl="1"/>
            <a:r>
              <a:rPr lang="ar-JO" sz="1200"/>
              <a:t> التعلم القبلي:-</a:t>
            </a:r>
          </a:p>
          <a:p>
            <a:pPr algn="r" rtl="1"/>
            <a:r>
              <a:rPr lang="ar-JO" sz="1200"/>
              <a:t> التكامل الراسي:-</a:t>
            </a:r>
            <a:endParaRPr lang="en-US" sz="1200"/>
          </a:p>
        </p:txBody>
      </p:sp>
      <p:sp>
        <p:nvSpPr>
          <p:cNvPr id="20483" name="Text Box 35"/>
          <p:cNvSpPr txBox="1">
            <a:spLocks noChangeArrowheads="1"/>
          </p:cNvSpPr>
          <p:nvPr/>
        </p:nvSpPr>
        <p:spPr bwMode="auto">
          <a:xfrm>
            <a:off x="2045084" y="228600"/>
            <a:ext cx="5836854" cy="646331"/>
          </a:xfrm>
          <a:prstGeom prst="rect">
            <a:avLst/>
          </a:prstGeom>
          <a:noFill/>
          <a:ln w="9525">
            <a:noFill/>
            <a:miter lim="800000"/>
            <a:headEnd/>
            <a:tailEnd/>
          </a:ln>
        </p:spPr>
        <p:txBody>
          <a:bodyPr wrap="none">
            <a:spAutoFit/>
          </a:bodyPr>
          <a:lstStyle/>
          <a:p>
            <a:pPr algn="r" rtl="1"/>
            <a:r>
              <a:rPr lang="ar-JO" sz="1200" dirty="0"/>
              <a:t>المبحث:  التربية الاسلامية       عنوان الوحدة: القرآن الكريم وتلاوته     عنوان الدرس: </a:t>
            </a:r>
            <a:r>
              <a:rPr lang="ar-JO" sz="1200" dirty="0" smtClean="0"/>
              <a:t> </a:t>
            </a:r>
            <a:r>
              <a:rPr lang="ar-JO" sz="1200" dirty="0"/>
              <a:t>آداب تلاوة القرآن </a:t>
            </a:r>
            <a:r>
              <a:rPr lang="ar-JO" sz="1200" dirty="0" smtClean="0"/>
              <a:t>الكريم</a:t>
            </a:r>
            <a:endParaRPr lang="ar-JO" sz="1200" dirty="0"/>
          </a:p>
          <a:p>
            <a:pPr algn="r" rtl="1"/>
            <a:r>
              <a:rPr lang="ar-JO" sz="1200" dirty="0" smtClean="0"/>
              <a:t>التاريخ:                                                                           من</a:t>
            </a:r>
            <a:r>
              <a:rPr lang="ar-JO" sz="1200" dirty="0"/>
              <a:t>:                  الى</a:t>
            </a:r>
          </a:p>
          <a:p>
            <a:pPr algn="r" rtl="1"/>
            <a:r>
              <a:rPr lang="ar-JO" sz="1200" dirty="0"/>
              <a:t>التكامل </a:t>
            </a:r>
            <a:r>
              <a:rPr lang="ar-JO" sz="1200" dirty="0" smtClean="0"/>
              <a:t>الافقي:</a:t>
            </a:r>
            <a:endParaRPr lang="en-US" sz="1200" dirty="0"/>
          </a:p>
        </p:txBody>
      </p:sp>
      <p:sp>
        <p:nvSpPr>
          <p:cNvPr id="20484"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t>خطة درس</a:t>
            </a:r>
            <a:endParaRPr lang="en-US" sz="1400" b="1"/>
          </a:p>
        </p:txBody>
      </p:sp>
      <p:graphicFrame>
        <p:nvGraphicFramePr>
          <p:cNvPr id="24614" name="Group 38"/>
          <p:cNvGraphicFramePr>
            <a:graphicFrameLocks noGrp="1"/>
          </p:cNvGraphicFramePr>
          <p:nvPr/>
        </p:nvGraphicFramePr>
        <p:xfrm>
          <a:off x="-1" y="5772150"/>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511"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t>اعداد المعلمات:.</a:t>
            </a:r>
            <a:endParaRPr lang="en-US" sz="1200"/>
          </a:p>
        </p:txBody>
      </p:sp>
      <p:graphicFrame>
        <p:nvGraphicFramePr>
          <p:cNvPr id="12" name="Group 2"/>
          <p:cNvGraphicFramePr>
            <a:graphicFrameLocks noGrp="1"/>
          </p:cNvGraphicFramePr>
          <p:nvPr>
            <p:extLst>
              <p:ext uri="{D42A27DB-BD31-4B8C-83A1-F6EECF244321}">
                <p14:modId xmlns:p14="http://schemas.microsoft.com/office/powerpoint/2010/main" val="174911431"/>
              </p:ext>
            </p:extLst>
          </p:nvPr>
        </p:nvGraphicFramePr>
        <p:xfrm>
          <a:off x="31750" y="1009651"/>
          <a:ext cx="9874250" cy="4338582"/>
        </p:xfrm>
        <a:graphic>
          <a:graphicData uri="http://schemas.openxmlformats.org/drawingml/2006/table">
            <a:tbl>
              <a:tblPr rtl="1"/>
              <a:tblGrid>
                <a:gridCol w="330200"/>
                <a:gridCol w="1927225"/>
                <a:gridCol w="1006475"/>
                <a:gridCol w="844550"/>
                <a:gridCol w="793750"/>
                <a:gridCol w="528637"/>
                <a:gridCol w="3967163"/>
                <a:gridCol w="476250"/>
              </a:tblGrid>
              <a:tr h="26820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marT="45711" marB="45711"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5762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52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3</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4</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marL="91439" marR="91439"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يتوقع من الطالب ان:</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تعرف المفاهيم والمصطلحات التالية</a:t>
                      </a: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 </a:t>
                      </a:r>
                      <a:r>
                        <a:rPr kumimoji="0" lang="ar-JO" sz="1200" b="0" i="0" u="none" strike="noStrike" cap="none" normalizeH="0" baseline="0" dirty="0" smtClean="0">
                          <a:ln>
                            <a:noFill/>
                          </a:ln>
                          <a:solidFill>
                            <a:schemeClr val="tx1"/>
                          </a:solidFill>
                          <a:effectLst/>
                          <a:latin typeface="Arial" pitchFamily="34" charset="0"/>
                          <a:cs typeface="Arial" pitchFamily="34" charset="0"/>
                        </a:rPr>
                        <a:t>الاستعاذة,اعوذ بالله من الشيطان الرجيم</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 </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يذكر أن الاستعاذه من آداب تلاوة القرآن الكريم</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يتقن التلفظ بالاستعاذة</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يحرص على الاستعاذة عند تلاوة القرآن الكريم</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39" marR="9143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والبيئة المحيطة</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r" defTabSz="4572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25" marR="91425"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التفكير الناقد</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الملاحظة</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سلم التقدير</a:t>
                      </a: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smtClean="0">
                          <a:ln>
                            <a:noFill/>
                          </a:ln>
                          <a:solidFill>
                            <a:schemeClr val="tx1"/>
                          </a:solidFill>
                          <a:effectLst/>
                          <a:latin typeface="Arial" pitchFamily="34" charset="0"/>
                          <a:cs typeface="Arial" pitchFamily="34" charset="0"/>
                        </a:rPr>
                        <a:t>امهد للدرس بمراجعة الدروس السابقة</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smtClean="0">
                          <a:ln>
                            <a:noFill/>
                          </a:ln>
                          <a:solidFill>
                            <a:schemeClr val="tx1"/>
                          </a:solidFill>
                          <a:effectLst/>
                          <a:latin typeface="Arial" pitchFamily="34" charset="0"/>
                          <a:cs typeface="Arial" pitchFamily="34" charset="0"/>
                        </a:rPr>
                        <a:t>اسال الطلبة إذا اردت ان تتلو القرآن الكريم وقمت بطهارة جسمك وثيابك ومكان جلوسك ماذا تفعل؟ثم اقوم باستقصاء اجابات الطلبة مع تدوين اسم كل طالب واجابته على السبورة ثم اقوم بتصنيفها وفق اوجه الشبه والاختلاف ثم اعزز كل طالب ذكر الاستعاذة</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smtClean="0">
                          <a:ln>
                            <a:noFill/>
                          </a:ln>
                          <a:solidFill>
                            <a:schemeClr val="tx1"/>
                          </a:solidFill>
                          <a:effectLst/>
                          <a:latin typeface="Arial" pitchFamily="34" charset="0"/>
                          <a:cs typeface="Arial" pitchFamily="34" charset="0"/>
                        </a:rPr>
                        <a:t>اكتب بخط واضح وكبير ومقروء وببطء شديد وقرائتها اثناء الكتابة  على السبورة (اعوذ بالله من الشيطان الرجيم) ثم اسال عن عدد كلماتها ثم اوضح لهم معناها بطرح الاسئلة التالية: استخرج اسم عدوك من هذه العبارة؟ لماذا كان عدوك مرجوما؟ ماذا تفعل كي تبعده عنك؟كيف نستطيع ان نبعد الشيطان عن صفنا الان لماذا نبعده عند البدء بتلاوة القرآن الكريم؟ما شعورك وانت تبعده عنك؟</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smtClean="0">
                          <a:ln>
                            <a:noFill/>
                          </a:ln>
                          <a:solidFill>
                            <a:schemeClr val="tx1"/>
                          </a:solidFill>
                          <a:effectLst/>
                          <a:latin typeface="Arial" pitchFamily="34" charset="0"/>
                          <a:cs typeface="Arial" pitchFamily="34" charset="0"/>
                        </a:rPr>
                        <a:t>اسال الطلبة ماذا نطلق على عبارة (اعوذ بالله من الشيطان الرجيم)؟وبعد استقصاء جميع الاجابات اصل بهم الى نتيجة(الاستعاذة)</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smtClean="0">
                          <a:ln>
                            <a:noFill/>
                          </a:ln>
                          <a:solidFill>
                            <a:schemeClr val="tx1"/>
                          </a:solidFill>
                          <a:effectLst/>
                          <a:latin typeface="Arial" pitchFamily="34" charset="0"/>
                          <a:cs typeface="Arial" pitchFamily="34" charset="0"/>
                        </a:rPr>
                        <a:t>انتقل بالطلاب الى انشطة وتدريبات الكتاب</a:t>
                      </a:r>
                    </a:p>
                    <a:p>
                      <a:pPr marL="228600" marR="0" lvl="0" indent="-22860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txBody>
                  <a:tcPr marL="91439" marR="91439"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9" marR="91439"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544"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solidFill>
                  <a:srgbClr val="000000"/>
                </a:solidFill>
              </a:rPr>
              <a:t> </a:t>
            </a:r>
            <a:r>
              <a:rPr lang="ar-JO" sz="1400" b="1">
                <a:solidFill>
                  <a:srgbClr val="000000"/>
                </a:solidFill>
              </a:rPr>
              <a:t>الصف: الاول الاساسي</a:t>
            </a:r>
          </a:p>
          <a:p>
            <a:pPr algn="r" rtl="1"/>
            <a:r>
              <a:rPr lang="ar-JO" sz="1400" b="1">
                <a:solidFill>
                  <a:srgbClr val="000000"/>
                </a:solidFill>
              </a:rPr>
              <a:t> عدد الحصص: 1</a:t>
            </a:r>
          </a:p>
          <a:p>
            <a:pPr algn="r" rtl="1"/>
            <a:r>
              <a:rPr lang="ar-JO" sz="1400" b="1">
                <a:solidFill>
                  <a:srgbClr val="000000"/>
                </a:solidFill>
              </a:rPr>
              <a:t> التعلم القبلي:-</a:t>
            </a:r>
          </a:p>
          <a:p>
            <a:pPr algn="r" rtl="1"/>
            <a:r>
              <a:rPr lang="ar-JO" sz="1400" b="1">
                <a:solidFill>
                  <a:srgbClr val="000000"/>
                </a:solidFill>
              </a:rPr>
              <a:t> التكامل الراسي:-</a:t>
            </a:r>
            <a:endParaRPr lang="en-US" sz="1400" b="1">
              <a:solidFill>
                <a:srgbClr val="000000"/>
              </a:solidFill>
            </a:endParaRPr>
          </a:p>
        </p:txBody>
      </p:sp>
      <p:sp>
        <p:nvSpPr>
          <p:cNvPr id="21507" name="Text Box 35"/>
          <p:cNvSpPr txBox="1">
            <a:spLocks noChangeArrowheads="1"/>
          </p:cNvSpPr>
          <p:nvPr/>
        </p:nvSpPr>
        <p:spPr bwMode="auto">
          <a:xfrm>
            <a:off x="508786" y="228600"/>
            <a:ext cx="6944529" cy="738664"/>
          </a:xfrm>
          <a:prstGeom prst="rect">
            <a:avLst/>
          </a:prstGeom>
          <a:noFill/>
          <a:ln w="9525">
            <a:noFill/>
            <a:miter lim="800000"/>
            <a:headEnd/>
            <a:tailEnd/>
          </a:ln>
        </p:spPr>
        <p:txBody>
          <a:bodyPr wrap="none">
            <a:spAutoFit/>
          </a:bodyPr>
          <a:lstStyle/>
          <a:p>
            <a:pPr algn="r" rtl="1"/>
            <a:r>
              <a:rPr lang="ar-JO" sz="1400" b="1" dirty="0">
                <a:solidFill>
                  <a:srgbClr val="000000"/>
                </a:solidFill>
              </a:rPr>
              <a:t>المبحث:  التربية الاسلامية       عنوان الوحدة: القرآن الكريم وتلاوته       عنوان الدرس:</a:t>
            </a:r>
            <a:r>
              <a:rPr lang="ar-JO" sz="1400" dirty="0">
                <a:solidFill>
                  <a:srgbClr val="000000"/>
                </a:solidFill>
              </a:rPr>
              <a:t> </a:t>
            </a:r>
            <a:r>
              <a:rPr lang="ar-JO" sz="1400" dirty="0" smtClean="0">
                <a:solidFill>
                  <a:srgbClr val="000000"/>
                </a:solidFill>
              </a:rPr>
              <a:t> </a:t>
            </a:r>
            <a:r>
              <a:rPr lang="ar-JO" sz="1400" dirty="0">
                <a:solidFill>
                  <a:srgbClr val="000000"/>
                </a:solidFill>
              </a:rPr>
              <a:t>آداب تلاوة القرآن الكريم </a:t>
            </a:r>
            <a:r>
              <a:rPr lang="ar-JO" sz="1400" b="1" dirty="0" smtClean="0">
                <a:solidFill>
                  <a:srgbClr val="000000"/>
                </a:solidFill>
              </a:rPr>
              <a:t> </a:t>
            </a:r>
            <a:endParaRPr lang="ar-JO" sz="1400" b="1" dirty="0">
              <a:solidFill>
                <a:srgbClr val="000000"/>
              </a:solidFill>
            </a:endParaRPr>
          </a:p>
          <a:p>
            <a:pPr algn="r" rtl="1"/>
            <a:r>
              <a:rPr lang="ar-JO" sz="1400" b="1" dirty="0">
                <a:solidFill>
                  <a:srgbClr val="000000"/>
                </a:solidFill>
              </a:rPr>
              <a:t>التاريخ</a:t>
            </a:r>
            <a:r>
              <a:rPr lang="ar-JO" sz="1400" b="1" dirty="0" smtClean="0">
                <a:solidFill>
                  <a:srgbClr val="000000"/>
                </a:solidFill>
              </a:rPr>
              <a:t>:                             من</a:t>
            </a:r>
            <a:r>
              <a:rPr lang="ar-JO" sz="1400" b="1" dirty="0">
                <a:solidFill>
                  <a:srgbClr val="000000"/>
                </a:solidFill>
              </a:rPr>
              <a:t>:                  الى</a:t>
            </a:r>
          </a:p>
          <a:p>
            <a:pPr algn="r" rtl="1"/>
            <a:r>
              <a:rPr lang="ar-JO" sz="1400" b="1" dirty="0">
                <a:solidFill>
                  <a:srgbClr val="000000"/>
                </a:solidFill>
              </a:rPr>
              <a:t>التكامل </a:t>
            </a:r>
            <a:r>
              <a:rPr lang="ar-JO" sz="1400" b="1" dirty="0" smtClean="0">
                <a:solidFill>
                  <a:srgbClr val="000000"/>
                </a:solidFill>
              </a:rPr>
              <a:t>الافقي:</a:t>
            </a:r>
            <a:endParaRPr lang="en-US" sz="1400" b="1" dirty="0">
              <a:solidFill>
                <a:srgbClr val="000000"/>
              </a:solidFill>
            </a:endParaRPr>
          </a:p>
        </p:txBody>
      </p:sp>
      <p:sp>
        <p:nvSpPr>
          <p:cNvPr id="21508"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solidFill>
                  <a:srgbClr val="000000"/>
                </a:solidFill>
              </a:rPr>
              <a:t>خطة درس</a:t>
            </a:r>
            <a:endParaRPr lang="en-US" sz="1400" b="1">
              <a:solidFill>
                <a:srgbClr val="000000"/>
              </a:solidFill>
            </a:endParaRPr>
          </a:p>
        </p:txBody>
      </p:sp>
      <p:graphicFrame>
        <p:nvGraphicFramePr>
          <p:cNvPr id="24614" name="Group 38"/>
          <p:cNvGraphicFramePr>
            <a:graphicFrameLocks noGrp="1"/>
          </p:cNvGraphicFramePr>
          <p:nvPr/>
        </p:nvGraphicFramePr>
        <p:xfrm>
          <a:off x="-1" y="5643563"/>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35"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solidFill>
                  <a:srgbClr val="000000"/>
                </a:solidFill>
              </a:rPr>
              <a:t>اعداد المعلمات:.</a:t>
            </a:r>
            <a:endParaRPr lang="en-US" sz="1200">
              <a:solidFill>
                <a:srgbClr val="000000"/>
              </a:solidFill>
            </a:endParaRPr>
          </a:p>
        </p:txBody>
      </p:sp>
      <p:graphicFrame>
        <p:nvGraphicFramePr>
          <p:cNvPr id="12" name="Group 2"/>
          <p:cNvGraphicFramePr>
            <a:graphicFrameLocks noGrp="1"/>
          </p:cNvGraphicFramePr>
          <p:nvPr>
            <p:extLst>
              <p:ext uri="{D42A27DB-BD31-4B8C-83A1-F6EECF244321}">
                <p14:modId xmlns:p14="http://schemas.microsoft.com/office/powerpoint/2010/main" val="2424443593"/>
              </p:ext>
            </p:extLst>
          </p:nvPr>
        </p:nvGraphicFramePr>
        <p:xfrm>
          <a:off x="31750" y="1009650"/>
          <a:ext cx="9874250" cy="4592694"/>
        </p:xfrm>
        <a:graphic>
          <a:graphicData uri="http://schemas.openxmlformats.org/drawingml/2006/table">
            <a:tbl>
              <a:tblPr rtl="1"/>
              <a:tblGrid>
                <a:gridCol w="330200"/>
                <a:gridCol w="1927225"/>
                <a:gridCol w="1006475"/>
                <a:gridCol w="844550"/>
                <a:gridCol w="793750"/>
                <a:gridCol w="508000"/>
                <a:gridCol w="3987800"/>
                <a:gridCol w="476250"/>
              </a:tblGrid>
              <a:tr h="274286">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marT="45712" marB="45712"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6572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63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3</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4</a:t>
                      </a:r>
                    </a:p>
                  </a:txBody>
                  <a:tcPr marL="91439" marR="91439"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rPr>
                        <a:t>يتوقع من الطالب ان:</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rPr>
                        <a:t>تعرف المفاهيم والمصطلحات التالية: </a:t>
                      </a:r>
                      <a:r>
                        <a:rPr kumimoji="0" lang="ar-JO" sz="1200" b="0" i="0" u="none" strike="noStrike" cap="none" normalizeH="0" baseline="0" smtClean="0">
                          <a:ln>
                            <a:noFill/>
                          </a:ln>
                          <a:solidFill>
                            <a:schemeClr val="tx1"/>
                          </a:solidFill>
                          <a:effectLst/>
                          <a:latin typeface="Arial" pitchFamily="34" charset="0"/>
                          <a:cs typeface="Arial" pitchFamily="34" charset="0"/>
                        </a:rPr>
                        <a:t>البسملة,السور القرآنية, بسم الله الرحمن الرحيم</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 </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يوضح معنى البسملة والفاظها</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يتقن التلفظ بالبسملة</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يميز بين مواطن التلفظ بالبسملة والاستعاذة</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يحرص على البسملة عند تلاوة القرآن الكريم</a:t>
                      </a:r>
                      <a:endParaRPr kumimoji="0" lang="ar-JO" sz="1200" b="0" i="0" u="none" strike="noStrike" cap="none" normalizeH="0" baseline="0" smtClean="0">
                        <a:ln>
                          <a:noFill/>
                        </a:ln>
                        <a:solidFill>
                          <a:schemeClr val="tx1"/>
                        </a:solidFill>
                        <a:effectLst/>
                        <a:latin typeface="Arial" pitchFamily="34" charset="0"/>
                        <a:cs typeface="Arial" pitchFamily="34" charset="0"/>
                      </a:endParaRPr>
                    </a:p>
                  </a:txBody>
                  <a:tcPr marL="91439" marR="91439"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والبيئة المحيطة</a:t>
                      </a:r>
                    </a:p>
                    <a:p>
                      <a:pPr marL="0" marR="0" lvl="0" indent="0" algn="r" defTabSz="4572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4572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25" marR="91425"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التفكير الناقد</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الملاحظة</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سلم التقدير</a:t>
                      </a: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اطلب من كل طالب ان يتلو بعضا مما يحفظ من آيات القرآن الكريم حيث اقوم بالاستماع لتلاوته مع تدوين الملاحظات عن خطوات القراءة وتصنيفها وفق اوجه الشبه والاختلاف بين كل اجابة بمشاركة الطلبة ثم تعزيز كل تلاوة ورد فيها البسملة</a:t>
                      </a:r>
                    </a:p>
                    <a:p>
                      <a:pPr marL="228600" marR="0" lvl="0" indent="-228600" algn="r" defTabSz="914400" rtl="1" eaLnBrk="1" fontAlgn="base" latinLnBrk="0" hangingPunct="1">
                        <a:lnSpc>
                          <a:spcPct val="100000"/>
                        </a:lnSpc>
                        <a:spcBef>
                          <a:spcPct val="20000"/>
                        </a:spcBef>
                        <a:spcAft>
                          <a:spcPct val="0"/>
                        </a:spcAft>
                        <a:buClrTx/>
                        <a:buSzTx/>
                        <a:buFont typeface="+mj-lt"/>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اكتب بخط واضح وكبير ومقروء وببطء شديد وقرائتها اثناء الكتابة (بسم الله الرحمن الرحيم)ثم اسال عن عدد كلماتها ثم اوضح لهم معناها بطرح الاسئلة التالية: ضع دائرة حول اسم الله في هذه العبارة؟اذكر اسمين من اسماء الله تعالى ما المقصود بهذه العبارة؟كيف يمكنك الحصول على بركة الله تعالى الان؟ادربهم على لفظها</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اسال الطلبة ماذا نطلق على هذه العبارة؟لاصل بهم الى البسملة وتعزيز الطالب الذي اجاب اجابة صحيحة</a:t>
                      </a:r>
                    </a:p>
                    <a:p>
                      <a:pPr marL="228600" marR="0" lvl="0" indent="-228600" algn="r" defTabSz="914400" rtl="1" eaLnBrk="1" fontAlgn="base" latinLnBrk="0" hangingPunct="1">
                        <a:lnSpc>
                          <a:spcPct val="100000"/>
                        </a:lnSpc>
                        <a:spcBef>
                          <a:spcPct val="20000"/>
                        </a:spcBef>
                        <a:spcAft>
                          <a:spcPct val="0"/>
                        </a:spcAft>
                        <a:buClrTx/>
                        <a:buSzTx/>
                        <a:buFont typeface="+mj-lt"/>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اقوم بعمل تغذية راجعة للاستعاذة وكتابتها والبسملة وكتابتها ثم اسال :متى نتلفظ بالاستعاذة؟ومتى نتلفظ بالبسملة؟ ثم اطلب منهم تلاوة سور قصيرة يحفظونها وملاحظة تطبيقهم الاستعاذة والبسملة</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انتقل بالطلبة الى انشطة الكتاب وتدريباته</a:t>
                      </a:r>
                    </a:p>
                  </a:txBody>
                  <a:tcPr marL="91439" marR="91439"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9" marR="91439"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568" name="Text Box 37"/>
          <p:cNvSpPr txBox="1">
            <a:spLocks noChangeArrowheads="1"/>
          </p:cNvSpPr>
          <p:nvPr/>
        </p:nvSpPr>
        <p:spPr bwMode="auto">
          <a:xfrm>
            <a:off x="6499225" y="5613400"/>
            <a:ext cx="3406775" cy="120015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918840321"/>
              </p:ext>
            </p:extLst>
          </p:nvPr>
        </p:nvGraphicFramePr>
        <p:xfrm>
          <a:off x="31750" y="1009650"/>
          <a:ext cx="9874250" cy="4344988"/>
        </p:xfrm>
        <a:graphic>
          <a:graphicData uri="http://schemas.openxmlformats.org/drawingml/2006/table">
            <a:tbl>
              <a:tblPr rtl="1"/>
              <a:tblGrid>
                <a:gridCol w="330200"/>
                <a:gridCol w="1987550"/>
                <a:gridCol w="950912"/>
                <a:gridCol w="800100"/>
                <a:gridCol w="803275"/>
                <a:gridCol w="538163"/>
                <a:gridCol w="3987800"/>
                <a:gridCol w="476250"/>
              </a:tblGrid>
              <a:tr h="274346">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marT="45722" marB="45722"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6580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84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2</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3</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4</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rPr>
                        <a:t>يتوقع من الطالب ان:</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rPr>
                        <a:t>يبين معاني التراكيب التالية</a:t>
                      </a: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 </a:t>
                      </a:r>
                      <a:r>
                        <a:rPr kumimoji="0" lang="ar-JO" sz="1200" b="0" i="0" u="none" strike="noStrike" cap="none" normalizeH="0" baseline="0" smtClean="0">
                          <a:ln>
                            <a:noFill/>
                          </a:ln>
                          <a:solidFill>
                            <a:schemeClr val="tx1"/>
                          </a:solidFill>
                          <a:effectLst/>
                          <a:latin typeface="Arial" pitchFamily="34" charset="0"/>
                          <a:cs typeface="Arial" pitchFamily="34" charset="0"/>
                        </a:rPr>
                        <a:t>الحمد لله ,رب العالمين,الرحمن,الرحيم ,مالك يوم الدين</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يستنتج أسباب حمد الله تعالى</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يحمد الله تعالى على كل نعمه</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يحفظ الآيات الكريمة(1-4)من سورة الفاتحة غيبا</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الكتاب المدرسي و</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القرآن المرتل</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en-U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r" defTabSz="4572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25" marR="91425"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الملاحظة</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سلم التقدير</a:t>
                      </a: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اسال الطلبة من منكم يتلو القرآن الكريم؟من يذكر اسم سورة قرأها من القرآن الكريم؟</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اخبرالطلبة اننا اليوم سنتعرف على سورة من سور القرآن الكريم وهي سورة الفاتحة ثم اكتب اسم السورة والآيات على السبورة وتلاوتها أثناء كتابتها</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اتلو السورة الكريمة ثم يسمعها الطلاب من المسجل </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اناقش الطلبة في معاني الايات الكريمة </a:t>
                      </a:r>
                    </a:p>
                    <a:p>
                      <a:pPr marL="228600" marR="0" lvl="0" indent="-228600" algn="r" defTabSz="914400" rtl="1" eaLnBrk="1" fontAlgn="base" latinLnBrk="0" hangingPunct="1">
                        <a:lnSpc>
                          <a:spcPct val="100000"/>
                        </a:lnSpc>
                        <a:spcBef>
                          <a:spcPct val="20000"/>
                        </a:spcBef>
                        <a:spcAft>
                          <a:spcPct val="0"/>
                        </a:spcAft>
                        <a:buClrTx/>
                        <a:buSzTx/>
                        <a:buFont typeface="+mj-lt"/>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اناقش الطلبة في الاسباب التي تدفعنا الى حمد الله</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mj-lt"/>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ادرب الطلبة على تلاوة الايات الكريمة فرادى وجماعات ثم اجري مسابقات بين الطلاب في معاني التراكيب وسرعة حفظ الايات</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txBody>
                  <a:tcPr marL="91439" marR="91439"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586"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t> </a:t>
            </a:r>
            <a:r>
              <a:rPr lang="ar-JO" sz="1400" b="1"/>
              <a:t>الصف: الاول الاساسي</a:t>
            </a:r>
          </a:p>
          <a:p>
            <a:pPr algn="r" rtl="1"/>
            <a:r>
              <a:rPr lang="ar-JO" sz="1400" b="1"/>
              <a:t> عدد الحصص: 1</a:t>
            </a:r>
          </a:p>
          <a:p>
            <a:pPr algn="r" rtl="1"/>
            <a:r>
              <a:rPr lang="ar-JO" sz="1400" b="1"/>
              <a:t> التعلم القبلي:-</a:t>
            </a:r>
          </a:p>
          <a:p>
            <a:pPr algn="r" rtl="1"/>
            <a:r>
              <a:rPr lang="ar-JO" sz="1400" b="1"/>
              <a:t> التكامل الراسي:-</a:t>
            </a:r>
            <a:endParaRPr lang="en-US" sz="1400" b="1"/>
          </a:p>
        </p:txBody>
      </p:sp>
      <p:sp>
        <p:nvSpPr>
          <p:cNvPr id="23587" name="Text Box 35"/>
          <p:cNvSpPr txBox="1">
            <a:spLocks noChangeArrowheads="1"/>
          </p:cNvSpPr>
          <p:nvPr/>
        </p:nvSpPr>
        <p:spPr bwMode="auto">
          <a:xfrm>
            <a:off x="291132" y="228600"/>
            <a:ext cx="6304931" cy="738664"/>
          </a:xfrm>
          <a:prstGeom prst="rect">
            <a:avLst/>
          </a:prstGeom>
          <a:noFill/>
          <a:ln w="9525">
            <a:noFill/>
            <a:miter lim="800000"/>
            <a:headEnd/>
            <a:tailEnd/>
          </a:ln>
        </p:spPr>
        <p:txBody>
          <a:bodyPr wrap="none">
            <a:spAutoFit/>
          </a:bodyPr>
          <a:lstStyle/>
          <a:p>
            <a:pPr algn="r" rtl="1"/>
            <a:r>
              <a:rPr lang="ar-JO" sz="1400" b="1" dirty="0"/>
              <a:t>المبحث:  التربية الاسلامية       عنوان الوحدة: القرآن الكريم وتلاوته          عنوان الدرس:</a:t>
            </a:r>
            <a:r>
              <a:rPr lang="ar-JO" sz="1400" dirty="0"/>
              <a:t> سورة </a:t>
            </a:r>
            <a:r>
              <a:rPr lang="ar-JO" sz="1400" dirty="0" smtClean="0"/>
              <a:t>الفاتحة</a:t>
            </a:r>
            <a:endParaRPr lang="ar-JO" sz="1400" b="1" dirty="0"/>
          </a:p>
          <a:p>
            <a:pPr algn="r" rtl="1"/>
            <a:r>
              <a:rPr lang="ar-JO" sz="1400" b="1" dirty="0"/>
              <a:t>                                    التاريخ</a:t>
            </a:r>
            <a:r>
              <a:rPr lang="ar-JO" sz="1400" b="1" dirty="0" smtClean="0"/>
              <a:t>:                           من</a:t>
            </a:r>
            <a:r>
              <a:rPr lang="ar-JO" sz="1400" b="1" dirty="0"/>
              <a:t>:                  الى</a:t>
            </a:r>
          </a:p>
          <a:p>
            <a:pPr algn="r" rtl="1"/>
            <a:r>
              <a:rPr lang="ar-JO" sz="1400" b="1" dirty="0"/>
              <a:t>                                    التكامل الافقي:الكتاب نفسه(آداب تلاوة القرآن </a:t>
            </a:r>
            <a:r>
              <a:rPr lang="ar-JO" sz="1400" b="1" dirty="0" smtClean="0"/>
              <a:t>الكريم)</a:t>
            </a:r>
            <a:endParaRPr lang="en-US" sz="1400" b="1" dirty="0"/>
          </a:p>
        </p:txBody>
      </p:sp>
      <p:sp>
        <p:nvSpPr>
          <p:cNvPr id="23588"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t>خطة درس</a:t>
            </a:r>
            <a:endParaRPr lang="en-US" sz="1400" b="1"/>
          </a:p>
        </p:txBody>
      </p:sp>
      <p:graphicFrame>
        <p:nvGraphicFramePr>
          <p:cNvPr id="24614" name="Group 38"/>
          <p:cNvGraphicFramePr>
            <a:graphicFrameLocks noGrp="1"/>
          </p:cNvGraphicFramePr>
          <p:nvPr/>
        </p:nvGraphicFramePr>
        <p:xfrm>
          <a:off x="-1" y="5643563"/>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615"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t>اعداد المعلمات:.</a:t>
            </a:r>
            <a:endParaRPr lang="en-US" sz="1200"/>
          </a:p>
        </p:txBody>
      </p:sp>
      <p:sp>
        <p:nvSpPr>
          <p:cNvPr id="23616"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531641255"/>
              </p:ext>
            </p:extLst>
          </p:nvPr>
        </p:nvGraphicFramePr>
        <p:xfrm>
          <a:off x="31750" y="1009650"/>
          <a:ext cx="9874250" cy="4344988"/>
        </p:xfrm>
        <a:graphic>
          <a:graphicData uri="http://schemas.openxmlformats.org/drawingml/2006/table">
            <a:tbl>
              <a:tblPr rtl="1"/>
              <a:tblGrid>
                <a:gridCol w="330200"/>
                <a:gridCol w="1931987"/>
                <a:gridCol w="1006475"/>
                <a:gridCol w="788988"/>
                <a:gridCol w="839787"/>
                <a:gridCol w="512763"/>
                <a:gridCol w="3987800"/>
                <a:gridCol w="476250"/>
              </a:tblGrid>
              <a:tr h="274346">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marT="45722" marB="45722"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6580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84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2</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marL="91439" marR="91439"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يتوقع من الطالب ان:</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يبين معاني التراكيب التالية</a:t>
                      </a: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 إياك نعبد وإياك نستعين</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يتلو الايات الكريمة غيبا 1-5)</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يحرص على عبادة الله تعالى والاستعانة به</a:t>
                      </a: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و</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القرآن المرتل</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en-U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r" defTabSz="4572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25" marR="91425"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التفكير الناقد</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الملاحظة</a:t>
                      </a: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سلم التقدير</a:t>
                      </a: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 والقيام بالتغذية الراجعة للدرس السابق</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اسال الطلاب عن صفات الله الواردة في الايات من(1-4) ثم اوجه اليهم سؤالا: إذا كانت هذه صفات الله تعالى فماذا يجب علينا ان نعمل لنرضيه؟ </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اكتب اسم السورة والايات الكريمة من(1-5)بخط واضح ومقروء</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اتلو الايات الكريمة  ثم يسمعها الطلاب من المسجل</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اوضح للطلاب معنى الاية الكريمة</a:t>
                      </a: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mj-lt"/>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Arial" pitchFamily="34" charset="0"/>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ادرب الطلاب على تلاوتها ثم اجري مسابقات بين الطلاب في تلاوتها غيبا</a:t>
                      </a:r>
                    </a:p>
                    <a:p>
                      <a:pPr marL="228600" marR="0" lvl="0" indent="-22860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39" marR="91439"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txBody>
                  <a:tcPr marL="91439" marR="91439"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610"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t> </a:t>
            </a:r>
            <a:r>
              <a:rPr lang="ar-JO" sz="1400" b="1"/>
              <a:t>الصف: الاول الاساسي</a:t>
            </a:r>
          </a:p>
          <a:p>
            <a:pPr algn="r" rtl="1"/>
            <a:r>
              <a:rPr lang="ar-JO" sz="1400" b="1"/>
              <a:t> عدد الحصص: 1</a:t>
            </a:r>
          </a:p>
          <a:p>
            <a:pPr algn="r" rtl="1"/>
            <a:r>
              <a:rPr lang="ar-JO" sz="1400" b="1"/>
              <a:t> التعلم القبلي:-</a:t>
            </a:r>
          </a:p>
          <a:p>
            <a:pPr algn="r" rtl="1"/>
            <a:r>
              <a:rPr lang="ar-JO" sz="1400" b="1"/>
              <a:t> التكامل الراسي:-</a:t>
            </a:r>
            <a:endParaRPr lang="en-US" sz="1400" b="1"/>
          </a:p>
        </p:txBody>
      </p:sp>
      <p:sp>
        <p:nvSpPr>
          <p:cNvPr id="24611" name="Text Box 35"/>
          <p:cNvSpPr txBox="1">
            <a:spLocks noChangeArrowheads="1"/>
          </p:cNvSpPr>
          <p:nvPr/>
        </p:nvSpPr>
        <p:spPr bwMode="auto">
          <a:xfrm>
            <a:off x="649288" y="228600"/>
            <a:ext cx="6518275" cy="738188"/>
          </a:xfrm>
          <a:prstGeom prst="rect">
            <a:avLst/>
          </a:prstGeom>
          <a:noFill/>
          <a:ln w="9525">
            <a:noFill/>
            <a:miter lim="800000"/>
            <a:headEnd/>
            <a:tailEnd/>
          </a:ln>
        </p:spPr>
        <p:txBody>
          <a:bodyPr wrap="none">
            <a:spAutoFit/>
          </a:bodyPr>
          <a:lstStyle/>
          <a:p>
            <a:pPr algn="r" rtl="1"/>
            <a:r>
              <a:rPr lang="ar-JO" sz="1400" b="1" dirty="0"/>
              <a:t>المبحث:  التربية الاسلامية       عنوان الوحدة: القرآن الكريم وتلاوته         عنوان الدرس:</a:t>
            </a:r>
            <a:r>
              <a:rPr lang="ar-JO" sz="1400" dirty="0"/>
              <a:t> سورة الفاتحة </a:t>
            </a:r>
            <a:endParaRPr lang="ar-JO" sz="1400" b="1" dirty="0"/>
          </a:p>
          <a:p>
            <a:pPr algn="r" rtl="1"/>
            <a:r>
              <a:rPr lang="ar-JO" sz="1400" b="1" dirty="0"/>
              <a:t>                                    التاريخ</a:t>
            </a:r>
            <a:r>
              <a:rPr lang="ar-JO" sz="1400" b="1" dirty="0" smtClean="0"/>
              <a:t>:               </a:t>
            </a:r>
            <a:r>
              <a:rPr lang="ar-JO" sz="1400" b="1" dirty="0" smtClean="0"/>
              <a:t>  </a:t>
            </a:r>
            <a:r>
              <a:rPr lang="ar-JO" sz="1400" b="1" dirty="0" smtClean="0"/>
              <a:t>من</a:t>
            </a:r>
            <a:r>
              <a:rPr lang="ar-JO" sz="1400" b="1" dirty="0"/>
              <a:t>:                  الى</a:t>
            </a:r>
          </a:p>
          <a:p>
            <a:pPr algn="r" rtl="1"/>
            <a:r>
              <a:rPr lang="ar-JO" sz="1400" b="1" dirty="0"/>
              <a:t>                                    التكامل الافقي:الكتاب نفسه(آداب تلاوة القرآن الكريم)</a:t>
            </a:r>
            <a:endParaRPr lang="en-US" sz="1400" b="1" dirty="0"/>
          </a:p>
        </p:txBody>
      </p:sp>
      <p:sp>
        <p:nvSpPr>
          <p:cNvPr id="24612"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t>خطة درس</a:t>
            </a:r>
            <a:endParaRPr lang="en-US" sz="1400" b="1"/>
          </a:p>
        </p:txBody>
      </p:sp>
      <p:graphicFrame>
        <p:nvGraphicFramePr>
          <p:cNvPr id="24614" name="Group 38"/>
          <p:cNvGraphicFramePr>
            <a:graphicFrameLocks noGrp="1"/>
          </p:cNvGraphicFramePr>
          <p:nvPr/>
        </p:nvGraphicFramePr>
        <p:xfrm>
          <a:off x="-1" y="5643563"/>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639"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t>اعداد المعلمات:.</a:t>
            </a:r>
            <a:endParaRPr lang="en-US" sz="1200"/>
          </a:p>
        </p:txBody>
      </p:sp>
      <p:sp>
        <p:nvSpPr>
          <p:cNvPr id="24640"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89819707"/>
              </p:ext>
            </p:extLst>
          </p:nvPr>
        </p:nvGraphicFramePr>
        <p:xfrm>
          <a:off x="31750" y="1009650"/>
          <a:ext cx="9874250" cy="4468813"/>
        </p:xfrm>
        <a:graphic>
          <a:graphicData uri="http://schemas.openxmlformats.org/drawingml/2006/table">
            <a:tbl>
              <a:tblPr rtl="1"/>
              <a:tblGrid>
                <a:gridCol w="330200"/>
                <a:gridCol w="2033587"/>
                <a:gridCol w="960438"/>
                <a:gridCol w="814387"/>
                <a:gridCol w="869950"/>
                <a:gridCol w="515938"/>
                <a:gridCol w="3873500"/>
                <a:gridCol w="476250"/>
              </a:tblGrid>
              <a:tr h="274315">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marT="45717" marB="45717"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6576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8737">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3</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4</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marL="91439" marR="91439"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rPr>
                        <a:t>يتوقع من الطالب ان:</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rPr>
                        <a:t>يبين معاني التراكيب التالية</a:t>
                      </a: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 (إهدنا الصراط المستقيم,صراط الذي انعمت عليهم,غير المغضوب عليهم ,ولا الضالين)</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
                      </a:r>
                      <a:b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b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يستخرج طلب المسلم من الله تعالى الوارد في الايتين (6+7)من سورة الفاتحة</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يحفظ الايتين الكريمتين(6+7)من سورة الفاتحة غيبا</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smtClean="0">
                          <a:ln>
                            <a:noFill/>
                          </a:ln>
                          <a:solidFill>
                            <a:srgbClr val="000000"/>
                          </a:solidFill>
                          <a:effectLst/>
                          <a:latin typeface="Arial" pitchFamily="34" charset="0"/>
                          <a:cs typeface="Arial" pitchFamily="34" charset="0"/>
                          <a:sym typeface="Wingdings" pitchFamily="2" charset="2"/>
                        </a:rPr>
                        <a:t>يحرص على طاعة الله تعالى ورضاه في كل شيء</a:t>
                      </a:r>
                      <a:endParaRPr kumimoji="0" lang="ar-JO" sz="1200" b="0" i="0" u="none" strike="noStrike" cap="none" normalizeH="0" baseline="0" smtClean="0">
                        <a:ln>
                          <a:noFill/>
                        </a:ln>
                        <a:solidFill>
                          <a:srgbClr val="000000"/>
                        </a:solidFill>
                        <a:effectLst/>
                        <a:latin typeface="Arial" pitchFamily="34" charset="0"/>
                        <a:cs typeface="Arial" pitchFamily="34" charset="0"/>
                      </a:endParaRPr>
                    </a:p>
                  </a:txBody>
                  <a:tcPr marL="91439" marR="91439"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و</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القرآن المرتل</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r" defTabSz="4572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25" marR="91425"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التفكير الناقد</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الملاحظة</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سلم التقدير</a:t>
                      </a: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25" marR="91425"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امهد للدرس بمراجعة الدروس السابقة وتغذية راجعة للدرسين السابقين</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اتلو  سورة الفاتحة كاملة ثم يسمعها الطلاب من المسجل عدة مرات</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اكتب السورة كاملة على السبورة بخط واضح ومقروء وببطء شديد وقرائتها اثناء الكتابة مع تمييز الايات من (6-7)بلون مميز</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اوضح للطلبة معاني التراكيب الواردة في الايتين 6+7 بعد مناقشة الطلاب في المقصود منها</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اناقش الطلبة في المطلوب من المسلم ان يفعله وورد في الايتين</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ادرب الطلاب على تلاوة الايات الكريمة وحفظها غيبا</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اناقش الطلبة في اهمية الحرص على طاعة الله ورضاه ثم انتقل الى انشطة الكتاب وتدريباته</a:t>
                      </a:r>
                    </a:p>
                  </a:txBody>
                  <a:tcPr marL="91439" marR="91439"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9" marR="91439"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634"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t> </a:t>
            </a:r>
            <a:r>
              <a:rPr lang="ar-JO" sz="1400" b="1"/>
              <a:t>الصف: الاول الاساسي</a:t>
            </a:r>
          </a:p>
          <a:p>
            <a:pPr algn="r" rtl="1"/>
            <a:r>
              <a:rPr lang="ar-JO" sz="1400" b="1"/>
              <a:t> عدد الحصص: 1</a:t>
            </a:r>
          </a:p>
          <a:p>
            <a:pPr algn="r" rtl="1"/>
            <a:r>
              <a:rPr lang="ar-JO" sz="1400" b="1"/>
              <a:t> التعلم القبلي:-</a:t>
            </a:r>
          </a:p>
          <a:p>
            <a:pPr algn="r" rtl="1"/>
            <a:r>
              <a:rPr lang="ar-JO" sz="1400" b="1"/>
              <a:t> التكامل الراسي:-</a:t>
            </a:r>
            <a:endParaRPr lang="en-US" sz="1400" b="1"/>
          </a:p>
        </p:txBody>
      </p:sp>
      <p:sp>
        <p:nvSpPr>
          <p:cNvPr id="25635" name="Text Box 35"/>
          <p:cNvSpPr txBox="1">
            <a:spLocks noChangeArrowheads="1"/>
          </p:cNvSpPr>
          <p:nvPr/>
        </p:nvSpPr>
        <p:spPr bwMode="auto">
          <a:xfrm>
            <a:off x="-79375" y="228600"/>
            <a:ext cx="6469063" cy="738188"/>
          </a:xfrm>
          <a:prstGeom prst="rect">
            <a:avLst/>
          </a:prstGeom>
          <a:noFill/>
          <a:ln w="9525">
            <a:noFill/>
            <a:miter lim="800000"/>
            <a:headEnd/>
            <a:tailEnd/>
          </a:ln>
        </p:spPr>
        <p:txBody>
          <a:bodyPr wrap="none">
            <a:spAutoFit/>
          </a:bodyPr>
          <a:lstStyle/>
          <a:p>
            <a:pPr algn="r" rtl="1"/>
            <a:r>
              <a:rPr lang="ar-JO" sz="1400" b="1" dirty="0"/>
              <a:t>المبحث:  التربية الاسلامية       عنوان الوحدة: القرآن الكريم وتلاوته        عنوان الدرس:</a:t>
            </a:r>
            <a:r>
              <a:rPr lang="ar-JO" sz="1400" dirty="0"/>
              <a:t> سورة الفاتحة </a:t>
            </a:r>
            <a:endParaRPr lang="ar-JO" sz="1400" b="1" dirty="0"/>
          </a:p>
          <a:p>
            <a:pPr algn="r" rtl="1"/>
            <a:r>
              <a:rPr lang="ar-JO" sz="1400" b="1" dirty="0"/>
              <a:t>                                    التاريخ</a:t>
            </a:r>
            <a:r>
              <a:rPr lang="ar-JO" sz="1400" b="1" dirty="0" smtClean="0"/>
              <a:t>:                     </a:t>
            </a:r>
            <a:r>
              <a:rPr lang="ar-JO" sz="1400" b="1" dirty="0" smtClean="0"/>
              <a:t>   </a:t>
            </a:r>
            <a:r>
              <a:rPr lang="ar-JO" sz="1400" b="1" dirty="0" smtClean="0"/>
              <a:t>من</a:t>
            </a:r>
            <a:r>
              <a:rPr lang="ar-JO" sz="1400" b="1" dirty="0"/>
              <a:t>:          </a:t>
            </a:r>
            <a:r>
              <a:rPr lang="ar-JO" sz="1400" b="1" dirty="0" smtClean="0"/>
              <a:t>         </a:t>
            </a:r>
            <a:r>
              <a:rPr lang="ar-JO" sz="1400" b="1" dirty="0"/>
              <a:t>الى</a:t>
            </a:r>
          </a:p>
          <a:p>
            <a:pPr algn="r" rtl="1"/>
            <a:r>
              <a:rPr lang="ar-JO" sz="1400" b="1" dirty="0"/>
              <a:t>                                    التكامل الافقي:الكتاب نفسه(آداب تلاوة القرآن الكريم)</a:t>
            </a:r>
            <a:endParaRPr lang="en-US" sz="1400" b="1" dirty="0"/>
          </a:p>
        </p:txBody>
      </p:sp>
      <p:sp>
        <p:nvSpPr>
          <p:cNvPr id="25636"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t>خطة درس</a:t>
            </a:r>
            <a:endParaRPr lang="en-US" sz="1400" b="1"/>
          </a:p>
        </p:txBody>
      </p:sp>
      <p:graphicFrame>
        <p:nvGraphicFramePr>
          <p:cNvPr id="24614" name="Group 38"/>
          <p:cNvGraphicFramePr>
            <a:graphicFrameLocks noGrp="1"/>
          </p:cNvGraphicFramePr>
          <p:nvPr/>
        </p:nvGraphicFramePr>
        <p:xfrm>
          <a:off x="-1" y="5643563"/>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5663"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t>اعداد المعلمات:.</a:t>
            </a:r>
            <a:endParaRPr lang="en-US" sz="1200"/>
          </a:p>
        </p:txBody>
      </p:sp>
      <p:sp>
        <p:nvSpPr>
          <p:cNvPr id="25664"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913665292"/>
              </p:ext>
            </p:extLst>
          </p:nvPr>
        </p:nvGraphicFramePr>
        <p:xfrm>
          <a:off x="31749" y="838200"/>
          <a:ext cx="9874251" cy="4718280"/>
        </p:xfrm>
        <a:graphic>
          <a:graphicData uri="http://schemas.openxmlformats.org/drawingml/2006/table">
            <a:tbl>
              <a:tblPr rtl="1"/>
              <a:tblGrid>
                <a:gridCol w="330175"/>
                <a:gridCol w="1356834"/>
                <a:gridCol w="1132176"/>
                <a:gridCol w="838136"/>
                <a:gridCol w="914330"/>
                <a:gridCol w="838136"/>
                <a:gridCol w="3885901"/>
                <a:gridCol w="578563"/>
              </a:tblGrid>
              <a:tr h="274298">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4" marB="45714"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742">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801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يتوقع من الطالب ان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يتعرف المفاهيم والمصطلحات التالية (الاستئذان ثلاثا.فان اذن لك.والا فارجع)</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يعرف اهمية الاستئذان في حياة المسلم</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يفهم معنى الاستئذان</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يحفظ الحديث النبوي الشريف</a:t>
                      </a: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SA" sz="1600" b="0" i="0" u="none" strike="noStrike" cap="none" normalizeH="0" baseline="0" dirty="0" smtClean="0">
                          <a:ln>
                            <a:noFill/>
                          </a:ln>
                          <a:solidFill>
                            <a:srgbClr val="000000"/>
                          </a:solidFill>
                          <a:effectLst/>
                          <a:latin typeface="Arial" pitchFamily="34" charset="0"/>
                          <a:cs typeface="Arial" pitchFamily="34" charset="0"/>
                        </a:rPr>
                        <a:t>الكتاب</a:t>
                      </a:r>
                      <a:r>
                        <a:rPr kumimoji="0" lang="ar-JO" sz="1600" b="0" i="0" u="none" strike="noStrike" cap="none" normalizeH="0" baseline="0" dirty="0" smtClean="0">
                          <a:ln>
                            <a:noFill/>
                          </a:ln>
                          <a:solidFill>
                            <a:srgbClr val="000000"/>
                          </a:solidFill>
                          <a:effectLst/>
                          <a:latin typeface="Arial" pitchFamily="34" charset="0"/>
                          <a:cs typeface="Arial" pitchFamily="34" charset="0"/>
                        </a:rPr>
                        <a:t> </a:t>
                      </a:r>
                      <a:r>
                        <a:rPr kumimoji="0" lang="ar-SA" sz="1600" b="0" i="0" u="none" strike="noStrike" cap="none" normalizeH="0" baseline="0" dirty="0" smtClean="0">
                          <a:ln>
                            <a:noFill/>
                          </a:ln>
                          <a:solidFill>
                            <a:srgbClr val="000000"/>
                          </a:solidFill>
                          <a:effectLst/>
                          <a:latin typeface="Arial" pitchFamily="34" charset="0"/>
                          <a:cs typeface="Arial" pitchFamily="34" charset="0"/>
                        </a:rPr>
                        <a:t>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SA" sz="1600" b="0" i="0" u="none" strike="noStrike" cap="none" normalizeH="0" baseline="0" dirty="0" smtClean="0">
                          <a:ln>
                            <a:noFill/>
                          </a:ln>
                          <a:solidFill>
                            <a:srgbClr val="000000"/>
                          </a:solidFill>
                          <a:effectLst/>
                          <a:latin typeface="Arial" pitchFamily="34" charset="0"/>
                          <a:cs typeface="Arial" pitchFamily="34" charset="0"/>
                        </a:rPr>
                        <a:t>الصور  والبطاقات</a:t>
                      </a:r>
                    </a:p>
                  </a:txBody>
                  <a:tcPr marL="91418" marR="9141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الملاحظة</a:t>
                      </a:r>
                      <a:endParaRPr kumimoji="0" lang="en-US"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قائمة الرصد</a:t>
                      </a:r>
                    </a:p>
                  </a:txBody>
                  <a:tcPr marL="91418" marR="9141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اكتب على السبورة الاستئذان ثلاثا ثم اسال الطلاب ما معنى الاستئذان موضحة المفاهيم والمصطلحات الواردة في الدرس</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.اطلب من احد الطلاب الخروج من الصف والعودة ثم اسالهم ماذا فعل قبل ان يعود للجلوس مكانه؟ ثم اعرض لهم مواقف اخرى عن الاستئذان مبينة اهميته في حياة المسلم</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.اكتب الحديث النبوي على السبورة ثم اناقشهم في معاني المفاعيم والمصطلحات</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.اقوم بالطلب من الطلاب تمثيل مواقف حول الاستئذان</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.اطلب من الطلاب ذكر مواقف يجب ان نستاذن فيها</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.اوجه الطلاب الى حل تدريبات الكتاب</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txBody>
                  <a:tcPr marL="91432" marR="91432"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898" name="Text Box 34"/>
          <p:cNvSpPr txBox="1">
            <a:spLocks noChangeArrowheads="1"/>
          </p:cNvSpPr>
          <p:nvPr/>
        </p:nvSpPr>
        <p:spPr bwMode="auto">
          <a:xfrm>
            <a:off x="8661400" y="0"/>
            <a:ext cx="1348446" cy="830997"/>
          </a:xfrm>
          <a:prstGeom prst="rect">
            <a:avLst/>
          </a:prstGeom>
          <a:noFill/>
          <a:ln w="9525">
            <a:noFill/>
            <a:miter lim="800000"/>
            <a:headEnd/>
            <a:tailEnd/>
          </a:ln>
        </p:spPr>
        <p:txBody>
          <a:bodyPr wrap="none">
            <a:spAutoFit/>
          </a:bodyPr>
          <a:lstStyle/>
          <a:p>
            <a:pPr algn="r"/>
            <a:r>
              <a:rPr lang="ar-JO" altLang="ar-JO" sz="1200" dirty="0"/>
              <a:t> الصف: الاول الاساسي</a:t>
            </a:r>
          </a:p>
          <a:p>
            <a:pPr algn="r"/>
            <a:r>
              <a:rPr lang="ar-JO" altLang="ar-JO" sz="1200" dirty="0"/>
              <a:t> عدد الحصص: 1</a:t>
            </a:r>
          </a:p>
          <a:p>
            <a:pPr algn="r"/>
            <a:r>
              <a:rPr lang="ar-JO" altLang="ar-JO" sz="1200" dirty="0"/>
              <a:t> التعلم القبلي:-</a:t>
            </a:r>
          </a:p>
          <a:p>
            <a:pPr algn="r"/>
            <a:r>
              <a:rPr lang="ar-JO" altLang="ar-JO" sz="1200" dirty="0"/>
              <a:t> التكامل الراسي:-</a:t>
            </a:r>
            <a:endParaRPr lang="en-US" altLang="ar-JO" sz="1200" dirty="0"/>
          </a:p>
        </p:txBody>
      </p:sp>
      <p:sp>
        <p:nvSpPr>
          <p:cNvPr id="36899" name="Text Box 35"/>
          <p:cNvSpPr txBox="1">
            <a:spLocks noChangeArrowheads="1"/>
          </p:cNvSpPr>
          <p:nvPr/>
        </p:nvSpPr>
        <p:spPr bwMode="auto">
          <a:xfrm>
            <a:off x="546471" y="185738"/>
            <a:ext cx="5617242" cy="646331"/>
          </a:xfrm>
          <a:prstGeom prst="rect">
            <a:avLst/>
          </a:prstGeom>
          <a:noFill/>
          <a:ln w="9525">
            <a:noFill/>
            <a:miter lim="800000"/>
            <a:headEnd/>
            <a:tailEnd/>
          </a:ln>
        </p:spPr>
        <p:txBody>
          <a:bodyPr wrap="none">
            <a:spAutoFit/>
          </a:bodyPr>
          <a:lstStyle/>
          <a:p>
            <a:pPr algn="r"/>
            <a:r>
              <a:rPr lang="ar-JO" altLang="ar-JO" sz="1200" dirty="0">
                <a:solidFill>
                  <a:schemeClr val="tx1"/>
                </a:solidFill>
              </a:rPr>
              <a:t>المبحث:  التربية الاسلامية       عنوان الوحدة: الاخلاق                        عنوان الدرس:حديث الاستئذان ثلاثا</a:t>
            </a:r>
          </a:p>
          <a:p>
            <a:pPr algn="r"/>
            <a:r>
              <a:rPr lang="ar-JO" altLang="ar-JO" sz="1200" dirty="0" smtClean="0">
                <a:solidFill>
                  <a:schemeClr val="tx1"/>
                </a:solidFill>
              </a:rPr>
              <a:t>التاريخ:                                من</a:t>
            </a:r>
            <a:r>
              <a:rPr lang="ar-JO" altLang="ar-JO" sz="1200" dirty="0">
                <a:solidFill>
                  <a:schemeClr val="tx1"/>
                </a:solidFill>
              </a:rPr>
              <a:t>:                  </a:t>
            </a:r>
            <a:r>
              <a:rPr lang="ar-JO" altLang="ar-JO" sz="1200" dirty="0" smtClean="0">
                <a:solidFill>
                  <a:schemeClr val="tx1"/>
                </a:solidFill>
              </a:rPr>
              <a:t>الى</a:t>
            </a:r>
          </a:p>
          <a:p>
            <a:pPr algn="r"/>
            <a:r>
              <a:rPr lang="ar-JO" altLang="ar-JO" sz="1200" dirty="0" smtClean="0">
                <a:solidFill>
                  <a:schemeClr val="tx1"/>
                </a:solidFill>
              </a:rPr>
              <a:t>التكامل الافقي:</a:t>
            </a:r>
            <a:endParaRPr lang="en-US" altLang="ar-JO" sz="1200" dirty="0">
              <a:solidFill>
                <a:schemeClr val="tx1"/>
              </a:solidFill>
            </a:endParaRPr>
          </a:p>
        </p:txBody>
      </p:sp>
      <p:sp>
        <p:nvSpPr>
          <p:cNvPr id="36900" name="Text Box 36"/>
          <p:cNvSpPr txBox="1">
            <a:spLocks noChangeArrowheads="1"/>
          </p:cNvSpPr>
          <p:nvPr/>
        </p:nvSpPr>
        <p:spPr bwMode="auto">
          <a:xfrm>
            <a:off x="4724400" y="0"/>
            <a:ext cx="796925" cy="279400"/>
          </a:xfrm>
          <a:prstGeom prst="rect">
            <a:avLst/>
          </a:prstGeom>
          <a:noFill/>
          <a:ln w="9525">
            <a:noFill/>
            <a:miter lim="800000"/>
            <a:headEnd/>
            <a:tailEnd/>
          </a:ln>
        </p:spPr>
        <p:txBody>
          <a:bodyPr wrap="none">
            <a:spAutoFit/>
          </a:bodyPr>
          <a:lstStyle/>
          <a:p>
            <a:r>
              <a:rPr lang="ar-JO" altLang="ar-JO" sz="1400" b="1">
                <a:solidFill>
                  <a:schemeClr val="tx1"/>
                </a:solidFill>
              </a:rPr>
              <a:t>خطة</a:t>
            </a:r>
            <a:r>
              <a:rPr lang="ar-JO" altLang="ar-JO" sz="1400" b="1"/>
              <a:t> </a:t>
            </a:r>
            <a:r>
              <a:rPr lang="ar-JO" altLang="ar-JO" sz="1400" b="1">
                <a:solidFill>
                  <a:schemeClr val="tx1"/>
                </a:solidFill>
              </a:rPr>
              <a:t>درس</a:t>
            </a:r>
            <a:endParaRPr lang="en-US" altLang="ar-JO" sz="1400" b="1">
              <a:solidFill>
                <a:schemeClr val="tx1"/>
              </a:solidFill>
            </a:endParaRPr>
          </a:p>
        </p:txBody>
      </p:sp>
      <p:sp>
        <p:nvSpPr>
          <p:cNvPr id="23589" name="Text Box 37"/>
          <p:cNvSpPr txBox="1">
            <a:spLocks noChangeArrowheads="1"/>
          </p:cNvSpPr>
          <p:nvPr/>
        </p:nvSpPr>
        <p:spPr bwMode="auto">
          <a:xfrm>
            <a:off x="6475413" y="5740400"/>
            <a:ext cx="3406775" cy="735013"/>
          </a:xfrm>
          <a:prstGeom prst="rect">
            <a:avLst/>
          </a:prstGeom>
          <a:noFill/>
          <a:ln w="9525">
            <a:noFill/>
            <a:miter lim="800000"/>
            <a:headEnd/>
            <a:tailEnd/>
          </a:ln>
        </p:spPr>
        <p:txBody>
          <a:bodyPr wrap="none">
            <a:spAutoFit/>
          </a:bodyPr>
          <a:lstStyle/>
          <a:p>
            <a:pPr>
              <a:defRPr/>
            </a:pPr>
            <a:r>
              <a:rPr lang="ar-JO" sz="1200" dirty="0">
                <a:solidFill>
                  <a:schemeClr val="tx1">
                    <a:lumMod val="95000"/>
                    <a:lumOff val="5000"/>
                  </a:schemeClr>
                </a:solidFill>
              </a:rPr>
              <a:t>              التامل الذاتي</a:t>
            </a:r>
          </a:p>
          <a:p>
            <a:pPr>
              <a:defRPr/>
            </a:pPr>
            <a:r>
              <a:rPr lang="ar-JO" sz="1200" dirty="0">
                <a:solidFill>
                  <a:schemeClr val="tx1">
                    <a:lumMod val="95000"/>
                    <a:lumOff val="5000"/>
                  </a:schemeClr>
                </a:solidFill>
              </a:rPr>
              <a:t>اشعر بالرضا عن:......................................................</a:t>
            </a:r>
          </a:p>
          <a:p>
            <a:pPr>
              <a:defRPr/>
            </a:pPr>
            <a:r>
              <a:rPr lang="ar-JO" sz="1200" dirty="0">
                <a:solidFill>
                  <a:schemeClr val="tx1">
                    <a:lumMod val="95000"/>
                    <a:lumOff val="5000"/>
                  </a:schemeClr>
                </a:solidFill>
              </a:rPr>
              <a:t>تحديات واجهتني:.......................................................</a:t>
            </a:r>
          </a:p>
          <a:p>
            <a:pPr>
              <a:defRPr/>
            </a:pPr>
            <a:r>
              <a:rPr lang="ar-JO" sz="1200" dirty="0">
                <a:solidFill>
                  <a:schemeClr val="tx1">
                    <a:lumMod val="95000"/>
                    <a:lumOff val="5000"/>
                  </a:schemeClr>
                </a:solidFill>
              </a:rPr>
              <a:t>اقتراحات للتحسين:.....................................................</a:t>
            </a:r>
            <a:endParaRPr lang="en-US" sz="1200" dirty="0">
              <a:solidFill>
                <a:schemeClr val="tx1">
                  <a:lumMod val="95000"/>
                  <a:lumOff val="5000"/>
                </a:schemeClr>
              </a:solidFill>
            </a:endParaRPr>
          </a:p>
        </p:txBody>
      </p:sp>
      <p:graphicFrame>
        <p:nvGraphicFramePr>
          <p:cNvPr id="24614" name="Group 38"/>
          <p:cNvGraphicFramePr>
            <a:graphicFrameLocks noGrp="1"/>
          </p:cNvGraphicFramePr>
          <p:nvPr/>
        </p:nvGraphicFramePr>
        <p:xfrm>
          <a:off x="152399" y="5638800"/>
          <a:ext cx="3276601" cy="800100"/>
        </p:xfrm>
        <a:graphic>
          <a:graphicData uri="http://schemas.openxmlformats.org/drawingml/2006/table">
            <a:tbl>
              <a:tblPr rtl="1"/>
              <a:tblGrid>
                <a:gridCol w="762001"/>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928" name="Text Box 70"/>
          <p:cNvSpPr txBox="1">
            <a:spLocks noChangeArrowheads="1"/>
          </p:cNvSpPr>
          <p:nvPr/>
        </p:nvSpPr>
        <p:spPr bwMode="auto">
          <a:xfrm>
            <a:off x="3570288" y="6507163"/>
            <a:ext cx="2868612" cy="252412"/>
          </a:xfrm>
          <a:prstGeom prst="rect">
            <a:avLst/>
          </a:prstGeom>
          <a:noFill/>
          <a:ln w="9525">
            <a:noFill/>
            <a:miter lim="800000"/>
            <a:headEnd/>
            <a:tailEnd/>
          </a:ln>
        </p:spPr>
        <p:txBody>
          <a:bodyPr wrap="none">
            <a:spAutoFit/>
          </a:bodyPr>
          <a:lstStyle/>
          <a:p>
            <a:r>
              <a:rPr lang="ar-JO" altLang="ar-JO" sz="1200"/>
              <a:t>اعداد المعلمات:1.........2...........3...................</a:t>
            </a:r>
            <a:endParaRPr lang="en-US" altLang="ar-JO" sz="1200"/>
          </a:p>
        </p:txBody>
      </p:sp>
      <p:sp>
        <p:nvSpPr>
          <p:cNvPr id="36929" name="Line 71"/>
          <p:cNvSpPr>
            <a:spLocks noChangeShapeType="1"/>
          </p:cNvSpPr>
          <p:nvPr/>
        </p:nvSpPr>
        <p:spPr bwMode="auto">
          <a:xfrm flipH="1">
            <a:off x="0" y="5562600"/>
            <a:ext cx="9906000" cy="0"/>
          </a:xfrm>
          <a:prstGeom prst="line">
            <a:avLst/>
          </a:prstGeom>
          <a:noFill/>
          <a:ln w="9525">
            <a:solidFill>
              <a:schemeClr val="tx1"/>
            </a:solidFill>
            <a:round/>
            <a:headEnd/>
            <a:tailEnd/>
          </a:ln>
        </p:spPr>
        <p:txBody>
          <a:bodyPr/>
          <a:lstStyle/>
          <a:p>
            <a:endParaRPr lang="en-US"/>
          </a:p>
        </p:txBody>
      </p:sp>
      <p:sp>
        <p:nvSpPr>
          <p:cNvPr id="36931" name="Rectangle 10"/>
          <p:cNvSpPr>
            <a:spLocks noChangeArrowheads="1"/>
          </p:cNvSpPr>
          <p:nvPr/>
        </p:nvSpPr>
        <p:spPr bwMode="auto">
          <a:xfrm>
            <a:off x="7631113" y="6524625"/>
            <a:ext cx="2274887" cy="333375"/>
          </a:xfrm>
          <a:prstGeom prst="rect">
            <a:avLst/>
          </a:prstGeom>
          <a:noFill/>
          <a:ln w="9525">
            <a:noFill/>
            <a:miter lim="800000"/>
            <a:headEnd/>
            <a:tailEnd/>
          </a:ln>
        </p:spPr>
        <p:txBody>
          <a:bodyPr wrap="none">
            <a:spAutoFit/>
          </a:bodyPr>
          <a:lstStyle/>
          <a:p>
            <a:r>
              <a:rPr lang="en-US" altLang="ar-JO">
                <a:solidFill>
                  <a:schemeClr val="tx1"/>
                </a:solidFill>
                <a:latin typeface="Calibri" pitchFamily="34" charset="0"/>
              </a:rPr>
              <a:t>Form#QF71-1-47 rev.a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533900679"/>
              </p:ext>
            </p:extLst>
          </p:nvPr>
        </p:nvGraphicFramePr>
        <p:xfrm>
          <a:off x="31750" y="838200"/>
          <a:ext cx="9874250" cy="4678364"/>
        </p:xfrm>
        <a:graphic>
          <a:graphicData uri="http://schemas.openxmlformats.org/drawingml/2006/table">
            <a:tbl>
              <a:tblPr rtl="1"/>
              <a:tblGrid>
                <a:gridCol w="330175"/>
                <a:gridCol w="1356834"/>
                <a:gridCol w="1132176"/>
                <a:gridCol w="838136"/>
                <a:gridCol w="914330"/>
                <a:gridCol w="660348"/>
                <a:gridCol w="4165280"/>
                <a:gridCol w="476971"/>
              </a:tblGrid>
              <a:tr h="274314">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7" marB="45717"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76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29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يتوقع من الطالب ان </a:t>
                      </a:r>
                    </a:p>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يتعرف المفاهيم و المصطلحات الاتية : </a:t>
                      </a:r>
                      <a:r>
                        <a:rPr lang="ar-JO" sz="1200" dirty="0" smtClean="0"/>
                        <a:t>ام المؤمنين السيدة خديجة بنت خويلد</a:t>
                      </a:r>
                      <a:r>
                        <a:rPr lang="ar-JO" sz="1200" baseline="0" dirty="0" smtClean="0"/>
                        <a:t> رضي الله عنها ,زوجة سيدنا محمد صلى الله عليه و اله وسلم.  </a:t>
                      </a:r>
                    </a:p>
                    <a:p>
                      <a:pPr marL="0" marR="0" lvl="0" indent="0" algn="r" defTabSz="914400" rtl="1" eaLnBrk="1" fontAlgn="base" latinLnBrk="0" hangingPunct="1">
                        <a:lnSpc>
                          <a:spcPct val="100000"/>
                        </a:lnSpc>
                        <a:spcBef>
                          <a:spcPct val="20000"/>
                        </a:spcBef>
                        <a:spcAft>
                          <a:spcPct val="0"/>
                        </a:spcAft>
                        <a:buClrTx/>
                        <a:buSzTx/>
                        <a:buFontTx/>
                        <a:buNone/>
                        <a:tabLst/>
                        <a:defRPr/>
                      </a:pPr>
                      <a:endParaRPr lang="ar-JO" sz="1200" baseline="0" dirty="0" smtClean="0"/>
                    </a:p>
                    <a:p>
                      <a:pPr marL="0" marR="0" lvl="0" indent="0" algn="r" defTabSz="914400" rtl="1" eaLnBrk="1" fontAlgn="base" latinLnBrk="0" hangingPunct="1">
                        <a:lnSpc>
                          <a:spcPct val="100000"/>
                        </a:lnSpc>
                        <a:spcBef>
                          <a:spcPct val="20000"/>
                        </a:spcBef>
                        <a:spcAft>
                          <a:spcPct val="0"/>
                        </a:spcAft>
                        <a:buClrTx/>
                        <a:buSzTx/>
                        <a:buFontTx/>
                        <a:buNone/>
                        <a:tabLst/>
                        <a:defRPr/>
                      </a:pPr>
                      <a:endParaRPr lang="ar-JO" sz="1200" dirty="0" smtClean="0"/>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يتعرف على اسم خديجة رضي الله عنها.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يقتدي بإمان السيدة خديجة رضي الله عنها.</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1)</a:t>
                      </a:r>
                      <a:r>
                        <a:rPr kumimoji="0" lang="ar-SA" sz="1600" b="0" i="0" u="none" strike="noStrike" cap="none" normalizeH="0" baseline="0" dirty="0" smtClean="0">
                          <a:ln>
                            <a:noFill/>
                          </a:ln>
                          <a:solidFill>
                            <a:srgbClr val="000000"/>
                          </a:solidFill>
                          <a:effectLst/>
                          <a:latin typeface="Arial" pitchFamily="34" charset="0"/>
                          <a:cs typeface="Arial" pitchFamily="34" charset="0"/>
                        </a:rPr>
                        <a:t>الكتاب</a:t>
                      </a:r>
                      <a:r>
                        <a:rPr kumimoji="0" lang="ar-JO" sz="1600" b="0" i="0" u="none" strike="noStrike" cap="none" normalizeH="0" baseline="0" dirty="0" smtClean="0">
                          <a:ln>
                            <a:noFill/>
                          </a:ln>
                          <a:solidFill>
                            <a:srgbClr val="000000"/>
                          </a:solidFill>
                          <a:effectLst/>
                          <a:latin typeface="Arial" pitchFamily="34" charset="0"/>
                          <a:cs typeface="Arial" pitchFamily="34" charset="0"/>
                        </a:rPr>
                        <a:t> </a:t>
                      </a:r>
                      <a:r>
                        <a:rPr kumimoji="0" lang="ar-SA" sz="1600" b="0" i="0" u="none" strike="noStrike" cap="none" normalizeH="0" baseline="0" dirty="0" smtClean="0">
                          <a:ln>
                            <a:noFill/>
                          </a:ln>
                          <a:solidFill>
                            <a:srgbClr val="000000"/>
                          </a:solidFill>
                          <a:effectLst/>
                          <a:latin typeface="Arial" pitchFamily="34" charset="0"/>
                          <a:cs typeface="Arial" pitchFamily="34" charset="0"/>
                        </a:rPr>
                        <a:t>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2)</a:t>
                      </a:r>
                      <a:r>
                        <a:rPr kumimoji="0" lang="ar-SA" sz="1600" b="0" i="0" u="none" strike="noStrike" cap="none" normalizeH="0" baseline="0" dirty="0" smtClean="0">
                          <a:ln>
                            <a:noFill/>
                          </a:ln>
                          <a:solidFill>
                            <a:srgbClr val="000000"/>
                          </a:solidFill>
                          <a:effectLst/>
                          <a:latin typeface="Arial" pitchFamily="34" charset="0"/>
                          <a:cs typeface="Arial" pitchFamily="34" charset="0"/>
                        </a:rPr>
                        <a:t>القصص</a:t>
                      </a:r>
                    </a:p>
                  </a:txBody>
                  <a:tcPr marL="91418" marR="91418"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الملاحظة</a:t>
                      </a: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سلم التقدير</a:t>
                      </a:r>
                      <a:endParaRPr kumimoji="0" lang="en-US"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.اطرح على الطلاب الاسئلةالتالية: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هل كان سيدنا محمدا متزوجا؟من منكم يعرف اسم زوجة سيدنا محمد الاولى؟  من يذكر اسم اول من امن من النساء؟بعد تلقي الاجابات من الطلبة  وتعزيز الاجابات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.اخبر الطلاب انن اليوم سنتعرف واياكم على السيدة خديجة بنت خويلد رضي الله عنها ثم اكتب اسم السيدة خديجة على السبورة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.اقص قصة السيدة خديجة للطلاب موضحة المفاهيم والمصطلحات الواردة في الدرس</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.اكرر على مسامع الطلاب اسم السيدة خديجة بنت خويلد</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.اوضح للطلاب دور السيدة خديجة في الدعوة الاسلامية ثم اوجههم الى حل التدريبات</a:t>
                      </a: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txBody>
                  <a:tcPr marL="91432" marR="91432"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90" name="Text Box 34"/>
          <p:cNvSpPr txBox="1">
            <a:spLocks noChangeArrowheads="1"/>
          </p:cNvSpPr>
          <p:nvPr/>
        </p:nvSpPr>
        <p:spPr bwMode="auto">
          <a:xfrm>
            <a:off x="8661400" y="0"/>
            <a:ext cx="1348446" cy="830997"/>
          </a:xfrm>
          <a:prstGeom prst="rect">
            <a:avLst/>
          </a:prstGeom>
          <a:noFill/>
          <a:ln w="9525">
            <a:noFill/>
            <a:miter lim="800000"/>
            <a:headEnd/>
            <a:tailEnd/>
          </a:ln>
        </p:spPr>
        <p:txBody>
          <a:bodyPr wrap="none">
            <a:spAutoFit/>
          </a:bodyPr>
          <a:lstStyle/>
          <a:p>
            <a:pPr algn="r"/>
            <a:r>
              <a:rPr lang="ar-JO" altLang="ar-JO" sz="1200" dirty="0"/>
              <a:t> الصف: الاول الاساسي</a:t>
            </a:r>
          </a:p>
          <a:p>
            <a:pPr algn="r"/>
            <a:r>
              <a:rPr lang="ar-JO" altLang="ar-JO" sz="1200" dirty="0"/>
              <a:t> عدد الحصص: 1</a:t>
            </a:r>
          </a:p>
          <a:p>
            <a:pPr algn="r"/>
            <a:r>
              <a:rPr lang="ar-JO" altLang="ar-JO" sz="1200" dirty="0"/>
              <a:t> التعلم القبلي:-</a:t>
            </a:r>
          </a:p>
          <a:p>
            <a:pPr algn="r"/>
            <a:r>
              <a:rPr lang="ar-JO" altLang="ar-JO" sz="1200" dirty="0"/>
              <a:t> التكامل الراسي:-</a:t>
            </a:r>
            <a:endParaRPr lang="en-US" altLang="ar-JO" sz="1200" dirty="0"/>
          </a:p>
        </p:txBody>
      </p:sp>
      <p:sp>
        <p:nvSpPr>
          <p:cNvPr id="19491" name="Text Box 35"/>
          <p:cNvSpPr txBox="1">
            <a:spLocks noChangeArrowheads="1"/>
          </p:cNvSpPr>
          <p:nvPr/>
        </p:nvSpPr>
        <p:spPr bwMode="auto">
          <a:xfrm>
            <a:off x="337410" y="185738"/>
            <a:ext cx="6444393" cy="646331"/>
          </a:xfrm>
          <a:prstGeom prst="rect">
            <a:avLst/>
          </a:prstGeom>
          <a:noFill/>
          <a:ln w="9525">
            <a:noFill/>
            <a:miter lim="800000"/>
            <a:headEnd/>
            <a:tailEnd/>
          </a:ln>
        </p:spPr>
        <p:txBody>
          <a:bodyPr wrap="none">
            <a:spAutoFit/>
          </a:bodyPr>
          <a:lstStyle/>
          <a:p>
            <a:pPr algn="r"/>
            <a:r>
              <a:rPr lang="ar-JO" altLang="ar-JO" sz="1200" dirty="0">
                <a:solidFill>
                  <a:schemeClr val="tx1"/>
                </a:solidFill>
              </a:rPr>
              <a:t>المبحث:  التربية الاسلامية       عنوان الوحدة: شخصيات اسلامية           </a:t>
            </a:r>
            <a:r>
              <a:rPr lang="ar-JO" altLang="ar-JO" sz="1200" dirty="0" smtClean="0">
                <a:solidFill>
                  <a:schemeClr val="tx1"/>
                </a:solidFill>
              </a:rPr>
              <a:t>  </a:t>
            </a:r>
            <a:r>
              <a:rPr lang="ar-JO" altLang="ar-JO" sz="1200" dirty="0">
                <a:solidFill>
                  <a:schemeClr val="tx1"/>
                </a:solidFill>
              </a:rPr>
              <a:t>عنوان الدرس: </a:t>
            </a:r>
            <a:r>
              <a:rPr lang="ar-JO" altLang="ar-JO" sz="1200" dirty="0" smtClean="0">
                <a:solidFill>
                  <a:schemeClr val="tx1"/>
                </a:solidFill>
              </a:rPr>
              <a:t>امنا </a:t>
            </a:r>
            <a:r>
              <a:rPr lang="ar-JO" altLang="ar-JO" sz="1200" dirty="0">
                <a:solidFill>
                  <a:schemeClr val="tx1"/>
                </a:solidFill>
              </a:rPr>
              <a:t>خديجة بنت </a:t>
            </a:r>
            <a:r>
              <a:rPr lang="ar-JO" altLang="ar-JO" sz="1200" dirty="0" smtClean="0">
                <a:solidFill>
                  <a:schemeClr val="tx1"/>
                </a:solidFill>
              </a:rPr>
              <a:t>خويلد رضي الله عنا</a:t>
            </a:r>
            <a:endParaRPr lang="ar-JO" altLang="ar-JO" sz="1200" dirty="0">
              <a:solidFill>
                <a:schemeClr val="tx1"/>
              </a:solidFill>
            </a:endParaRPr>
          </a:p>
          <a:p>
            <a:pPr algn="r"/>
            <a:r>
              <a:rPr lang="ar-JO" altLang="ar-JO" sz="1200" dirty="0" smtClean="0">
                <a:solidFill>
                  <a:schemeClr val="tx1"/>
                </a:solidFill>
              </a:rPr>
              <a:t>التاريخ:                            من</a:t>
            </a:r>
            <a:r>
              <a:rPr lang="ar-JO" altLang="ar-JO" sz="1200" dirty="0">
                <a:solidFill>
                  <a:schemeClr val="tx1"/>
                </a:solidFill>
              </a:rPr>
              <a:t>:                  الى</a:t>
            </a:r>
          </a:p>
          <a:p>
            <a:pPr algn="r"/>
            <a:r>
              <a:rPr lang="ar-JO" altLang="ar-JO" sz="1200" dirty="0">
                <a:solidFill>
                  <a:schemeClr val="tx1"/>
                </a:solidFill>
              </a:rPr>
              <a:t>                                    التكامل الافقي</a:t>
            </a:r>
            <a:r>
              <a:rPr lang="ar-JO" altLang="ar-JO" sz="1200" dirty="0" smtClean="0">
                <a:solidFill>
                  <a:schemeClr val="tx1"/>
                </a:solidFill>
              </a:rPr>
              <a:t>:</a:t>
            </a:r>
            <a:endParaRPr lang="en-US" altLang="ar-JO" sz="1200" dirty="0">
              <a:solidFill>
                <a:schemeClr val="tx1"/>
              </a:solidFill>
            </a:endParaRPr>
          </a:p>
        </p:txBody>
      </p:sp>
      <p:sp>
        <p:nvSpPr>
          <p:cNvPr id="19492" name="Text Box 36"/>
          <p:cNvSpPr txBox="1">
            <a:spLocks noChangeArrowheads="1"/>
          </p:cNvSpPr>
          <p:nvPr/>
        </p:nvSpPr>
        <p:spPr bwMode="auto">
          <a:xfrm>
            <a:off x="4724400" y="0"/>
            <a:ext cx="796925" cy="279400"/>
          </a:xfrm>
          <a:prstGeom prst="rect">
            <a:avLst/>
          </a:prstGeom>
          <a:noFill/>
          <a:ln w="9525">
            <a:noFill/>
            <a:miter lim="800000"/>
            <a:headEnd/>
            <a:tailEnd/>
          </a:ln>
        </p:spPr>
        <p:txBody>
          <a:bodyPr wrap="none">
            <a:spAutoFit/>
          </a:bodyPr>
          <a:lstStyle/>
          <a:p>
            <a:r>
              <a:rPr lang="ar-JO" altLang="ar-JO" sz="1400" b="1">
                <a:solidFill>
                  <a:schemeClr val="tx1"/>
                </a:solidFill>
              </a:rPr>
              <a:t>خطة</a:t>
            </a:r>
            <a:r>
              <a:rPr lang="ar-JO" altLang="ar-JO" sz="1400" b="1"/>
              <a:t> </a:t>
            </a:r>
            <a:r>
              <a:rPr lang="ar-JO" altLang="ar-JO" sz="1400" b="1">
                <a:solidFill>
                  <a:schemeClr val="tx1"/>
                </a:solidFill>
              </a:rPr>
              <a:t>درس</a:t>
            </a:r>
            <a:endParaRPr lang="en-US" altLang="ar-JO" sz="1400" b="1">
              <a:solidFill>
                <a:schemeClr val="tx1"/>
              </a:solidFill>
            </a:endParaRPr>
          </a:p>
        </p:txBody>
      </p:sp>
      <p:sp>
        <p:nvSpPr>
          <p:cNvPr id="23589" name="Text Box 37"/>
          <p:cNvSpPr txBox="1">
            <a:spLocks noChangeArrowheads="1"/>
          </p:cNvSpPr>
          <p:nvPr/>
        </p:nvSpPr>
        <p:spPr bwMode="auto">
          <a:xfrm>
            <a:off x="6475413" y="5740400"/>
            <a:ext cx="3406775" cy="735013"/>
          </a:xfrm>
          <a:prstGeom prst="rect">
            <a:avLst/>
          </a:prstGeom>
          <a:noFill/>
          <a:ln w="9525">
            <a:noFill/>
            <a:miter lim="800000"/>
            <a:headEnd/>
            <a:tailEnd/>
          </a:ln>
        </p:spPr>
        <p:txBody>
          <a:bodyPr wrap="none">
            <a:spAutoFit/>
          </a:bodyPr>
          <a:lstStyle/>
          <a:p>
            <a:pPr>
              <a:defRPr/>
            </a:pPr>
            <a:r>
              <a:rPr lang="ar-JO" sz="1200" dirty="0">
                <a:solidFill>
                  <a:schemeClr val="tx1">
                    <a:lumMod val="95000"/>
                    <a:lumOff val="5000"/>
                  </a:schemeClr>
                </a:solidFill>
              </a:rPr>
              <a:t>              التامل الذاتي</a:t>
            </a:r>
          </a:p>
          <a:p>
            <a:pPr>
              <a:defRPr/>
            </a:pPr>
            <a:r>
              <a:rPr lang="ar-JO" sz="1200" dirty="0">
                <a:solidFill>
                  <a:schemeClr val="tx1">
                    <a:lumMod val="95000"/>
                    <a:lumOff val="5000"/>
                  </a:schemeClr>
                </a:solidFill>
              </a:rPr>
              <a:t>اشعر بالرضا عن:......................................................</a:t>
            </a:r>
          </a:p>
          <a:p>
            <a:pPr>
              <a:defRPr/>
            </a:pPr>
            <a:r>
              <a:rPr lang="ar-JO" sz="1200" dirty="0">
                <a:solidFill>
                  <a:schemeClr val="tx1">
                    <a:lumMod val="95000"/>
                    <a:lumOff val="5000"/>
                  </a:schemeClr>
                </a:solidFill>
              </a:rPr>
              <a:t>تحديات واجهتني:.......................................................</a:t>
            </a:r>
          </a:p>
          <a:p>
            <a:pPr>
              <a:defRPr/>
            </a:pPr>
            <a:r>
              <a:rPr lang="ar-JO" sz="1200" dirty="0">
                <a:solidFill>
                  <a:schemeClr val="tx1">
                    <a:lumMod val="95000"/>
                    <a:lumOff val="5000"/>
                  </a:schemeClr>
                </a:solidFill>
              </a:rPr>
              <a:t>اقتراحات للتحسين:.....................................................</a:t>
            </a:r>
            <a:endParaRPr lang="en-US" sz="1200" dirty="0">
              <a:solidFill>
                <a:schemeClr val="tx1">
                  <a:lumMod val="95000"/>
                  <a:lumOff val="5000"/>
                </a:schemeClr>
              </a:solidFill>
            </a:endParaRPr>
          </a:p>
        </p:txBody>
      </p:sp>
      <p:graphicFrame>
        <p:nvGraphicFramePr>
          <p:cNvPr id="24614" name="Group 38"/>
          <p:cNvGraphicFramePr>
            <a:graphicFrameLocks noGrp="1"/>
          </p:cNvGraphicFramePr>
          <p:nvPr/>
        </p:nvGraphicFramePr>
        <p:xfrm>
          <a:off x="152399" y="5638800"/>
          <a:ext cx="3276601" cy="800100"/>
        </p:xfrm>
        <a:graphic>
          <a:graphicData uri="http://schemas.openxmlformats.org/drawingml/2006/table">
            <a:tbl>
              <a:tblPr rtl="1"/>
              <a:tblGrid>
                <a:gridCol w="762001"/>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520" name="Text Box 70"/>
          <p:cNvSpPr txBox="1">
            <a:spLocks noChangeArrowheads="1"/>
          </p:cNvSpPr>
          <p:nvPr/>
        </p:nvSpPr>
        <p:spPr bwMode="auto">
          <a:xfrm>
            <a:off x="3514725" y="6096000"/>
            <a:ext cx="2924175" cy="252413"/>
          </a:xfrm>
          <a:prstGeom prst="rect">
            <a:avLst/>
          </a:prstGeom>
          <a:noFill/>
          <a:ln w="9525">
            <a:noFill/>
            <a:miter lim="800000"/>
            <a:headEnd/>
            <a:tailEnd/>
          </a:ln>
        </p:spPr>
        <p:txBody>
          <a:bodyPr wrap="none">
            <a:spAutoFit/>
          </a:bodyPr>
          <a:lstStyle/>
          <a:p>
            <a:r>
              <a:rPr lang="ar-JO" altLang="ar-JO" sz="1200"/>
              <a:t>اتىعداد المعلمات:1.........2...........3...................</a:t>
            </a:r>
            <a:endParaRPr lang="en-US" altLang="ar-JO" sz="1200"/>
          </a:p>
        </p:txBody>
      </p:sp>
      <p:sp>
        <p:nvSpPr>
          <p:cNvPr id="19521" name="Line 71"/>
          <p:cNvSpPr>
            <a:spLocks noChangeShapeType="1"/>
          </p:cNvSpPr>
          <p:nvPr/>
        </p:nvSpPr>
        <p:spPr bwMode="auto">
          <a:xfrm flipH="1">
            <a:off x="0" y="5562600"/>
            <a:ext cx="9906000" cy="0"/>
          </a:xfrm>
          <a:prstGeom prst="line">
            <a:avLst/>
          </a:prstGeom>
          <a:noFill/>
          <a:ln w="9525">
            <a:solidFill>
              <a:schemeClr val="tx1"/>
            </a:solidFill>
            <a:round/>
            <a:headEnd/>
            <a:tailEnd/>
          </a:ln>
        </p:spPr>
        <p:txBody>
          <a:bodyPr/>
          <a:lstStyle/>
          <a:p>
            <a:endParaRPr lang="en-US"/>
          </a:p>
        </p:txBody>
      </p:sp>
      <p:sp>
        <p:nvSpPr>
          <p:cNvPr id="19523" name="Rectangle 10"/>
          <p:cNvSpPr>
            <a:spLocks noChangeArrowheads="1"/>
          </p:cNvSpPr>
          <p:nvPr/>
        </p:nvSpPr>
        <p:spPr bwMode="auto">
          <a:xfrm>
            <a:off x="7631113" y="6524625"/>
            <a:ext cx="2274887" cy="333375"/>
          </a:xfrm>
          <a:prstGeom prst="rect">
            <a:avLst/>
          </a:prstGeom>
          <a:noFill/>
          <a:ln w="9525">
            <a:noFill/>
            <a:miter lim="800000"/>
            <a:headEnd/>
            <a:tailEnd/>
          </a:ln>
        </p:spPr>
        <p:txBody>
          <a:bodyPr wrap="none">
            <a:spAutoFit/>
          </a:bodyPr>
          <a:lstStyle/>
          <a:p>
            <a:r>
              <a:rPr lang="en-US" altLang="ar-JO">
                <a:solidFill>
                  <a:schemeClr val="tx1"/>
                </a:solidFill>
                <a:latin typeface="Calibri" pitchFamily="34" charset="0"/>
              </a:rPr>
              <a:t>Form#QF71-1-47 rev.a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482328144"/>
              </p:ext>
            </p:extLst>
          </p:nvPr>
        </p:nvGraphicFramePr>
        <p:xfrm>
          <a:off x="31749" y="838200"/>
          <a:ext cx="9874251" cy="4718280"/>
        </p:xfrm>
        <a:graphic>
          <a:graphicData uri="http://schemas.openxmlformats.org/drawingml/2006/table">
            <a:tbl>
              <a:tblPr rtl="1"/>
              <a:tblGrid>
                <a:gridCol w="330175"/>
                <a:gridCol w="2082640"/>
                <a:gridCol w="965126"/>
                <a:gridCol w="838136"/>
                <a:gridCol w="888932"/>
                <a:gridCol w="631763"/>
                <a:gridCol w="3584313"/>
                <a:gridCol w="553166"/>
              </a:tblGrid>
              <a:tr h="274298">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4" marB="45714"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742">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801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يتوقع من الطالب ان </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يبين معاني التراكيب الواردة في السورة الكريمة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يتلو السورة الكريمة تلاوة صحيحة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يستخرج النعمة التي اعطاها الله تعالى للنبي عليه الصلاة والسلام الواردة في السورة الكريمة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يذكر العبادة المطلوبة من النبي عليه الصلاة والسلام فعلها نحو نعمة الكوثر</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الحرص على اداء صلاة العيد وغيرها من الصلاوات</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حفظ السورة الكريمة</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SA" sz="1600" b="0" i="0" u="none" strike="noStrike" cap="none" normalizeH="0" baseline="0" dirty="0" smtClean="0">
                          <a:ln>
                            <a:noFill/>
                          </a:ln>
                          <a:solidFill>
                            <a:srgbClr val="000000"/>
                          </a:solidFill>
                          <a:effectLst/>
                          <a:latin typeface="Arial" pitchFamily="34" charset="0"/>
                          <a:cs typeface="Arial" pitchFamily="34" charset="0"/>
                        </a:rPr>
                        <a:t>الكتاب</a:t>
                      </a:r>
                      <a:r>
                        <a:rPr kumimoji="0" lang="ar-JO" sz="1600" b="0" i="0" u="none" strike="noStrike" cap="none" normalizeH="0" baseline="0" dirty="0" smtClean="0">
                          <a:ln>
                            <a:noFill/>
                          </a:ln>
                          <a:solidFill>
                            <a:srgbClr val="000000"/>
                          </a:solidFill>
                          <a:effectLst/>
                          <a:latin typeface="Arial" pitchFamily="34" charset="0"/>
                          <a:cs typeface="Arial" pitchFamily="34" charset="0"/>
                        </a:rPr>
                        <a:t> </a:t>
                      </a:r>
                      <a:r>
                        <a:rPr kumimoji="0" lang="ar-SA" sz="1600" b="0" i="0" u="none" strike="noStrike" cap="none" normalizeH="0" baseline="0" dirty="0" smtClean="0">
                          <a:ln>
                            <a:noFill/>
                          </a:ln>
                          <a:solidFill>
                            <a:srgbClr val="000000"/>
                          </a:solidFill>
                          <a:effectLst/>
                          <a:latin typeface="Arial" pitchFamily="34" charset="0"/>
                          <a:cs typeface="Arial" pitchFamily="34" charset="0"/>
                        </a:rPr>
                        <a:t>المدرسي</a:t>
                      </a: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SA"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المسجل</a:t>
                      </a:r>
                      <a:endParaRPr kumimoji="0" lang="ar-SA"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en-US"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الملاحظة</a:t>
                      </a:r>
                      <a:endParaRPr kumimoji="0" lang="en-US"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smtClean="0">
                          <a:ln>
                            <a:noFill/>
                          </a:ln>
                          <a:solidFill>
                            <a:srgbClr val="000000"/>
                          </a:solidFill>
                          <a:effectLst/>
                          <a:latin typeface="Arial" pitchFamily="34" charset="0"/>
                          <a:cs typeface="Arial" pitchFamily="34" charset="0"/>
                        </a:rPr>
                        <a:t>قائمة الرصد</a:t>
                      </a: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اقص على الطلاب قصة رسول الله وان اولاده ماتوا وهم صغار وبقيت بناته واصبحت قريش تقول عنه انه الابتر لانقطاع ولده.</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اوضح للطلاب التراكيب الواردة في السورة الكريمة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اتلو السورة الكريمة ثم ادرب الطلاب على تلاوتها</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اكتب السورة الكريمة على السبورة ثم اناقش الطلاب حول النعمة التي انعم الله سبحانه وتعالى على رسوله الكريم</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اناقش الطلاب واحاورهم حول العبادة المطلوبة من النبي عليه الصلاة والسلام فعلها نحو نعمة الكوثر</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اوضح للطلاب اهمية صلاة العيد والنحر مبينة العيد الذي ننحر فيه وقصة سيدنا ابراهيم وابنه اسماعيل</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ادرب </a:t>
                      </a:r>
                      <a:r>
                        <a:rPr kumimoji="0" lang="ar-JO" sz="1200" b="0" i="0" u="none" strike="noStrike" cap="none" normalizeH="0" baseline="0" dirty="0" smtClean="0">
                          <a:ln>
                            <a:noFill/>
                          </a:ln>
                          <a:solidFill>
                            <a:schemeClr val="tx1"/>
                          </a:solidFill>
                          <a:effectLst/>
                          <a:latin typeface="Arial" pitchFamily="34" charset="0"/>
                          <a:cs typeface="Arial" pitchFamily="34" charset="0"/>
                        </a:rPr>
                        <a:t>الطلاب على حفظ السورة الكريمة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txBody>
                  <a:tcPr marL="91432" marR="91432"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6114" name="Text Box 34"/>
          <p:cNvSpPr txBox="1">
            <a:spLocks noChangeArrowheads="1"/>
          </p:cNvSpPr>
          <p:nvPr/>
        </p:nvSpPr>
        <p:spPr bwMode="auto">
          <a:xfrm>
            <a:off x="8660851" y="0"/>
            <a:ext cx="1337225" cy="830997"/>
          </a:xfrm>
          <a:prstGeom prst="rect">
            <a:avLst/>
          </a:prstGeom>
          <a:noFill/>
          <a:ln w="9525">
            <a:noFill/>
            <a:miter lim="800000"/>
            <a:headEnd/>
            <a:tailEnd/>
          </a:ln>
        </p:spPr>
        <p:txBody>
          <a:bodyPr wrap="none">
            <a:spAutoFit/>
          </a:bodyPr>
          <a:lstStyle/>
          <a:p>
            <a:pPr algn="r"/>
            <a:r>
              <a:rPr lang="ar-JO" altLang="ar-JO" sz="1200" dirty="0"/>
              <a:t> الصف: الاول الاساسي</a:t>
            </a:r>
          </a:p>
          <a:p>
            <a:pPr algn="r"/>
            <a:r>
              <a:rPr lang="ar-JO" altLang="ar-JO" sz="1200" dirty="0"/>
              <a:t> عدد الحصص: 1</a:t>
            </a:r>
          </a:p>
          <a:p>
            <a:pPr algn="r"/>
            <a:r>
              <a:rPr lang="ar-JO" altLang="ar-JO" sz="1200" dirty="0"/>
              <a:t> التعلم القبلي:-</a:t>
            </a:r>
          </a:p>
          <a:p>
            <a:pPr algn="r"/>
            <a:r>
              <a:rPr lang="ar-JO" altLang="ar-JO" sz="1200" dirty="0"/>
              <a:t> التكامل الراسي:-</a:t>
            </a:r>
            <a:endParaRPr lang="en-US" altLang="ar-JO" sz="1200" dirty="0"/>
          </a:p>
        </p:txBody>
      </p:sp>
      <p:sp>
        <p:nvSpPr>
          <p:cNvPr id="46115" name="Text Box 35"/>
          <p:cNvSpPr txBox="1">
            <a:spLocks noChangeArrowheads="1"/>
          </p:cNvSpPr>
          <p:nvPr/>
        </p:nvSpPr>
        <p:spPr bwMode="auto">
          <a:xfrm>
            <a:off x="398463" y="185738"/>
            <a:ext cx="5521383" cy="646331"/>
          </a:xfrm>
          <a:prstGeom prst="rect">
            <a:avLst/>
          </a:prstGeom>
          <a:noFill/>
          <a:ln w="9525">
            <a:noFill/>
            <a:miter lim="800000"/>
            <a:headEnd/>
            <a:tailEnd/>
          </a:ln>
        </p:spPr>
        <p:txBody>
          <a:bodyPr wrap="none">
            <a:spAutoFit/>
          </a:bodyPr>
          <a:lstStyle/>
          <a:p>
            <a:pPr algn="r"/>
            <a:r>
              <a:rPr lang="ar-JO" altLang="ar-JO" sz="1200" dirty="0">
                <a:solidFill>
                  <a:schemeClr val="tx1"/>
                </a:solidFill>
              </a:rPr>
              <a:t>المبحث:  التربية الاسلامية       عنوان الوحدة: القران الكريم                        عنوان الدرس:سورة الكوثر</a:t>
            </a:r>
          </a:p>
          <a:p>
            <a:pPr algn="r"/>
            <a:r>
              <a:rPr lang="ar-JO" altLang="ar-JO" sz="1200" dirty="0" smtClean="0">
                <a:solidFill>
                  <a:schemeClr val="tx1"/>
                </a:solidFill>
              </a:rPr>
              <a:t>                                    التاريخ:                                    من</a:t>
            </a:r>
            <a:r>
              <a:rPr lang="ar-JO" altLang="ar-JO" sz="1200" dirty="0">
                <a:solidFill>
                  <a:schemeClr val="tx1"/>
                </a:solidFill>
              </a:rPr>
              <a:t>:                  الى</a:t>
            </a:r>
          </a:p>
          <a:p>
            <a:pPr algn="r"/>
            <a:r>
              <a:rPr lang="ar-JO" altLang="ar-JO" sz="1200" dirty="0">
                <a:solidFill>
                  <a:schemeClr val="tx1"/>
                </a:solidFill>
              </a:rPr>
              <a:t>                                    التكامل الافقي</a:t>
            </a:r>
            <a:r>
              <a:rPr lang="ar-JO" altLang="ar-JO" sz="1200" dirty="0" smtClean="0">
                <a:solidFill>
                  <a:schemeClr val="tx1"/>
                </a:solidFill>
              </a:rPr>
              <a:t>:</a:t>
            </a:r>
            <a:endParaRPr lang="en-US" altLang="ar-JO" sz="1200" dirty="0">
              <a:solidFill>
                <a:schemeClr val="tx1"/>
              </a:solidFill>
            </a:endParaRPr>
          </a:p>
        </p:txBody>
      </p:sp>
      <p:sp>
        <p:nvSpPr>
          <p:cNvPr id="46116" name="Text Box 36"/>
          <p:cNvSpPr txBox="1">
            <a:spLocks noChangeArrowheads="1"/>
          </p:cNvSpPr>
          <p:nvPr/>
        </p:nvSpPr>
        <p:spPr bwMode="auto">
          <a:xfrm>
            <a:off x="4724400" y="0"/>
            <a:ext cx="796925" cy="279400"/>
          </a:xfrm>
          <a:prstGeom prst="rect">
            <a:avLst/>
          </a:prstGeom>
          <a:noFill/>
          <a:ln w="9525">
            <a:noFill/>
            <a:miter lim="800000"/>
            <a:headEnd/>
            <a:tailEnd/>
          </a:ln>
        </p:spPr>
        <p:txBody>
          <a:bodyPr wrap="none">
            <a:spAutoFit/>
          </a:bodyPr>
          <a:lstStyle/>
          <a:p>
            <a:r>
              <a:rPr lang="ar-JO" altLang="ar-JO" sz="1400" b="1">
                <a:solidFill>
                  <a:schemeClr val="tx1"/>
                </a:solidFill>
              </a:rPr>
              <a:t>خطة</a:t>
            </a:r>
            <a:r>
              <a:rPr lang="ar-JO" altLang="ar-JO" sz="1400" b="1"/>
              <a:t> </a:t>
            </a:r>
            <a:r>
              <a:rPr lang="ar-JO" altLang="ar-JO" sz="1400" b="1">
                <a:solidFill>
                  <a:schemeClr val="tx1"/>
                </a:solidFill>
              </a:rPr>
              <a:t>درس</a:t>
            </a:r>
            <a:endParaRPr lang="en-US" altLang="ar-JO" sz="1400" b="1">
              <a:solidFill>
                <a:schemeClr val="tx1"/>
              </a:solidFill>
            </a:endParaRPr>
          </a:p>
        </p:txBody>
      </p:sp>
      <p:sp>
        <p:nvSpPr>
          <p:cNvPr id="23589" name="Text Box 37"/>
          <p:cNvSpPr txBox="1">
            <a:spLocks noChangeArrowheads="1"/>
          </p:cNvSpPr>
          <p:nvPr/>
        </p:nvSpPr>
        <p:spPr bwMode="auto">
          <a:xfrm>
            <a:off x="6475413" y="5740400"/>
            <a:ext cx="3406775" cy="735013"/>
          </a:xfrm>
          <a:prstGeom prst="rect">
            <a:avLst/>
          </a:prstGeom>
          <a:noFill/>
          <a:ln w="9525">
            <a:noFill/>
            <a:miter lim="800000"/>
            <a:headEnd/>
            <a:tailEnd/>
          </a:ln>
        </p:spPr>
        <p:txBody>
          <a:bodyPr wrap="none">
            <a:spAutoFit/>
          </a:bodyPr>
          <a:lstStyle/>
          <a:p>
            <a:pPr>
              <a:defRPr/>
            </a:pPr>
            <a:r>
              <a:rPr lang="ar-JO" sz="1200" dirty="0">
                <a:solidFill>
                  <a:schemeClr val="tx1">
                    <a:lumMod val="95000"/>
                    <a:lumOff val="5000"/>
                  </a:schemeClr>
                </a:solidFill>
              </a:rPr>
              <a:t>              التامل الذاتي</a:t>
            </a:r>
          </a:p>
          <a:p>
            <a:pPr>
              <a:defRPr/>
            </a:pPr>
            <a:r>
              <a:rPr lang="ar-JO" sz="1200" dirty="0">
                <a:solidFill>
                  <a:schemeClr val="tx1">
                    <a:lumMod val="95000"/>
                    <a:lumOff val="5000"/>
                  </a:schemeClr>
                </a:solidFill>
              </a:rPr>
              <a:t>اشعر بالرضا عن:......................................................</a:t>
            </a:r>
          </a:p>
          <a:p>
            <a:pPr>
              <a:defRPr/>
            </a:pPr>
            <a:r>
              <a:rPr lang="ar-JO" sz="1200" dirty="0">
                <a:solidFill>
                  <a:schemeClr val="tx1">
                    <a:lumMod val="95000"/>
                    <a:lumOff val="5000"/>
                  </a:schemeClr>
                </a:solidFill>
              </a:rPr>
              <a:t>تحديات واجهتني:.......................................................</a:t>
            </a:r>
          </a:p>
          <a:p>
            <a:pPr>
              <a:defRPr/>
            </a:pPr>
            <a:r>
              <a:rPr lang="ar-JO" sz="1200" dirty="0">
                <a:solidFill>
                  <a:schemeClr val="tx1">
                    <a:lumMod val="95000"/>
                    <a:lumOff val="5000"/>
                  </a:schemeClr>
                </a:solidFill>
              </a:rPr>
              <a:t>اقتراحات للتحسين:.....................................................</a:t>
            </a:r>
            <a:endParaRPr lang="en-US" sz="1200" dirty="0">
              <a:solidFill>
                <a:schemeClr val="tx1">
                  <a:lumMod val="95000"/>
                  <a:lumOff val="5000"/>
                </a:schemeClr>
              </a:solidFill>
            </a:endParaRPr>
          </a:p>
        </p:txBody>
      </p:sp>
      <p:graphicFrame>
        <p:nvGraphicFramePr>
          <p:cNvPr id="24614" name="Group 38"/>
          <p:cNvGraphicFramePr>
            <a:graphicFrameLocks noGrp="1"/>
          </p:cNvGraphicFramePr>
          <p:nvPr/>
        </p:nvGraphicFramePr>
        <p:xfrm>
          <a:off x="152399" y="5638800"/>
          <a:ext cx="3276601" cy="800100"/>
        </p:xfrm>
        <a:graphic>
          <a:graphicData uri="http://schemas.openxmlformats.org/drawingml/2006/table">
            <a:tbl>
              <a:tblPr rtl="1"/>
              <a:tblGrid>
                <a:gridCol w="762001"/>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6144" name="Text Box 70"/>
          <p:cNvSpPr txBox="1">
            <a:spLocks noChangeArrowheads="1"/>
          </p:cNvSpPr>
          <p:nvPr/>
        </p:nvSpPr>
        <p:spPr bwMode="auto">
          <a:xfrm>
            <a:off x="3570288" y="6507163"/>
            <a:ext cx="2868612" cy="252412"/>
          </a:xfrm>
          <a:prstGeom prst="rect">
            <a:avLst/>
          </a:prstGeom>
          <a:noFill/>
          <a:ln w="9525">
            <a:noFill/>
            <a:miter lim="800000"/>
            <a:headEnd/>
            <a:tailEnd/>
          </a:ln>
        </p:spPr>
        <p:txBody>
          <a:bodyPr wrap="none">
            <a:spAutoFit/>
          </a:bodyPr>
          <a:lstStyle/>
          <a:p>
            <a:r>
              <a:rPr lang="ar-JO" altLang="ar-JO" sz="1200"/>
              <a:t>اعداد المعلمات:1.........2...........3...................</a:t>
            </a:r>
            <a:endParaRPr lang="en-US" altLang="ar-JO" sz="1200"/>
          </a:p>
        </p:txBody>
      </p:sp>
      <p:sp>
        <p:nvSpPr>
          <p:cNvPr id="46145" name="Line 71"/>
          <p:cNvSpPr>
            <a:spLocks noChangeShapeType="1"/>
          </p:cNvSpPr>
          <p:nvPr/>
        </p:nvSpPr>
        <p:spPr bwMode="auto">
          <a:xfrm flipH="1">
            <a:off x="0" y="5562600"/>
            <a:ext cx="9906000" cy="0"/>
          </a:xfrm>
          <a:prstGeom prst="line">
            <a:avLst/>
          </a:prstGeom>
          <a:noFill/>
          <a:ln w="9525">
            <a:solidFill>
              <a:schemeClr val="tx1"/>
            </a:solidFill>
            <a:round/>
            <a:headEnd/>
            <a:tailEnd/>
          </a:ln>
        </p:spPr>
        <p:txBody>
          <a:bodyPr/>
          <a:lstStyle/>
          <a:p>
            <a:endParaRPr lang="en-US"/>
          </a:p>
        </p:txBody>
      </p:sp>
      <p:sp>
        <p:nvSpPr>
          <p:cNvPr id="46147" name="Rectangle 10"/>
          <p:cNvSpPr>
            <a:spLocks noChangeArrowheads="1"/>
          </p:cNvSpPr>
          <p:nvPr/>
        </p:nvSpPr>
        <p:spPr bwMode="auto">
          <a:xfrm>
            <a:off x="7631113" y="6524625"/>
            <a:ext cx="2274887" cy="333375"/>
          </a:xfrm>
          <a:prstGeom prst="rect">
            <a:avLst/>
          </a:prstGeom>
          <a:noFill/>
          <a:ln w="9525">
            <a:noFill/>
            <a:miter lim="800000"/>
            <a:headEnd/>
            <a:tailEnd/>
          </a:ln>
        </p:spPr>
        <p:txBody>
          <a:bodyPr wrap="none">
            <a:spAutoFit/>
          </a:bodyPr>
          <a:lstStyle/>
          <a:p>
            <a:r>
              <a:rPr lang="en-US" altLang="ar-JO">
                <a:solidFill>
                  <a:schemeClr val="tx1"/>
                </a:solidFill>
                <a:latin typeface="Calibri" pitchFamily="34" charset="0"/>
              </a:rPr>
              <a:t>Form#QF71-1-47 rev.a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620037326"/>
              </p:ext>
            </p:extLst>
          </p:nvPr>
        </p:nvGraphicFramePr>
        <p:xfrm>
          <a:off x="31749" y="838200"/>
          <a:ext cx="9874251" cy="4785288"/>
        </p:xfrm>
        <a:graphic>
          <a:graphicData uri="http://schemas.openxmlformats.org/drawingml/2006/table">
            <a:tbl>
              <a:tblPr rtl="1"/>
              <a:tblGrid>
                <a:gridCol w="330175"/>
                <a:gridCol w="1356834"/>
                <a:gridCol w="1132176"/>
                <a:gridCol w="838136"/>
                <a:gridCol w="914330"/>
                <a:gridCol w="838136"/>
                <a:gridCol w="3885901"/>
                <a:gridCol w="578563"/>
              </a:tblGrid>
              <a:tr h="27426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02" marB="45702"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715">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4474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يتوقع من الطالب ان </a:t>
                      </a:r>
                    </a:p>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 يتعرف المفاهيم و المصطلحات الاتية :</a:t>
                      </a:r>
                      <a:r>
                        <a:rPr lang="ar-JO" sz="1200" dirty="0" smtClean="0"/>
                        <a:t>تحية الاسلام ,السلام عليكم ورحمة وبركاته, رد التحية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يذكر تحية الاسلام</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يميز تحية الاسلام عن غيرها من من التحيات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يحلل تحية الاسلام الى الفاظها الرئيسة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يحرص على القاء تحية الاسلام على الاخرين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SA" sz="1600" b="0" i="0" u="none" strike="noStrike" cap="none" normalizeH="0" baseline="0" dirty="0" smtClean="0">
                          <a:ln>
                            <a:noFill/>
                          </a:ln>
                          <a:solidFill>
                            <a:srgbClr val="000000"/>
                          </a:solidFill>
                          <a:effectLst/>
                          <a:latin typeface="Arial" pitchFamily="34" charset="0"/>
                          <a:cs typeface="Arial" pitchFamily="34" charset="0"/>
                        </a:rPr>
                        <a:t>الكتاب</a:t>
                      </a:r>
                      <a:r>
                        <a:rPr kumimoji="0" lang="ar-JO" sz="1600" b="0" i="0" u="none" strike="noStrike" cap="none" normalizeH="0" baseline="0" dirty="0" smtClean="0">
                          <a:ln>
                            <a:noFill/>
                          </a:ln>
                          <a:solidFill>
                            <a:srgbClr val="000000"/>
                          </a:solidFill>
                          <a:effectLst/>
                          <a:latin typeface="Arial" pitchFamily="34" charset="0"/>
                          <a:cs typeface="Arial" pitchFamily="34" charset="0"/>
                        </a:rPr>
                        <a:t> </a:t>
                      </a:r>
                      <a:r>
                        <a:rPr kumimoji="0" lang="ar-SA" sz="1600" b="0" i="0" u="none" strike="noStrike" cap="none" normalizeH="0" baseline="0" dirty="0" smtClean="0">
                          <a:ln>
                            <a:noFill/>
                          </a:ln>
                          <a:solidFill>
                            <a:srgbClr val="000000"/>
                          </a:solidFill>
                          <a:effectLst/>
                          <a:latin typeface="Arial" pitchFamily="34" charset="0"/>
                          <a:cs typeface="Arial" pitchFamily="34" charset="0"/>
                        </a:rPr>
                        <a:t>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SA" sz="1600" b="0" i="0" u="none" strike="noStrike" cap="none" normalizeH="0" baseline="0" dirty="0" smtClean="0">
                          <a:ln>
                            <a:noFill/>
                          </a:ln>
                          <a:solidFill>
                            <a:srgbClr val="000000"/>
                          </a:solidFill>
                          <a:effectLst/>
                          <a:latin typeface="Arial" pitchFamily="34" charset="0"/>
                          <a:cs typeface="Arial" pitchFamily="34" charset="0"/>
                        </a:rPr>
                        <a:t>الصور  والبطاقات</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SA" sz="1600" b="0" i="0" u="none" strike="noStrike" cap="none" normalizeH="0" baseline="0" dirty="0" smtClean="0">
                          <a:ln>
                            <a:noFill/>
                          </a:ln>
                          <a:solidFill>
                            <a:srgbClr val="000000"/>
                          </a:solidFill>
                          <a:effectLst/>
                          <a:latin typeface="Arial" pitchFamily="34" charset="0"/>
                          <a:cs typeface="Arial" pitchFamily="34" charset="0"/>
                        </a:rPr>
                        <a:t>القص</a:t>
                      </a:r>
                      <a:r>
                        <a:rPr kumimoji="0" lang="ar-JO" sz="1600" b="0" i="0" u="none" strike="noStrike" cap="none" normalizeH="0" baseline="0" dirty="0" smtClean="0">
                          <a:ln>
                            <a:noFill/>
                          </a:ln>
                          <a:solidFill>
                            <a:srgbClr val="000000"/>
                          </a:solidFill>
                          <a:effectLst/>
                          <a:latin typeface="Arial" pitchFamily="34" charset="0"/>
                          <a:cs typeface="Arial" pitchFamily="34" charset="0"/>
                        </a:rPr>
                        <a:t>ص</a:t>
                      </a:r>
                    </a:p>
                  </a:txBody>
                  <a:tcPr marL="91418" marR="91418"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الملاحظة</a:t>
                      </a:r>
                      <a:endParaRPr kumimoji="0" lang="en-US"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قائمة الرصد</a:t>
                      </a:r>
                    </a:p>
                  </a:txBody>
                  <a:tcPr marL="91418" marR="91418"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اسال الطلاب عما تفعله معلمة اللغة الانجليزية حال دخوله الصف والخطوات التي توم بها وكذلك سائر المعلمات لاصل بهم الى التحية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اكتب التحية الاسلامية على السبورة ثم اوضح المفاهيم والمصطلحات من خلال الحوار والمناقشة وعرض الصور التوضيحية والقصص</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.اذكر التحية بصوت واضح ومسموع وكذلك ردها ثم ادرب الطلاب على ذلك من خلال التمثيل واجراء المسابقات</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اسال الطلاب عن عدد الكلمات الواردة في التحية ؟وعن الاختلاف بينها وبين التحيات الاخرى</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اوضح للطلاب اهمية التحية في الحياة اليومية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اوجه الطلاب الى حل تمارين الكتاب</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922" name="Text Box 34"/>
          <p:cNvSpPr txBox="1">
            <a:spLocks noChangeArrowheads="1"/>
          </p:cNvSpPr>
          <p:nvPr/>
        </p:nvSpPr>
        <p:spPr bwMode="auto">
          <a:xfrm>
            <a:off x="8660851" y="0"/>
            <a:ext cx="1337225" cy="830997"/>
          </a:xfrm>
          <a:prstGeom prst="rect">
            <a:avLst/>
          </a:prstGeom>
          <a:noFill/>
          <a:ln w="9525">
            <a:noFill/>
            <a:miter lim="800000"/>
            <a:headEnd/>
            <a:tailEnd/>
          </a:ln>
        </p:spPr>
        <p:txBody>
          <a:bodyPr wrap="none">
            <a:spAutoFit/>
          </a:bodyPr>
          <a:lstStyle/>
          <a:p>
            <a:pPr algn="r"/>
            <a:r>
              <a:rPr lang="ar-JO" altLang="ar-JO" sz="1200" dirty="0"/>
              <a:t> الصف: الاول الاساسي</a:t>
            </a:r>
          </a:p>
          <a:p>
            <a:pPr algn="r"/>
            <a:r>
              <a:rPr lang="ar-JO" altLang="ar-JO" sz="1200" dirty="0"/>
              <a:t> عدد الحصص: 1</a:t>
            </a:r>
          </a:p>
          <a:p>
            <a:pPr algn="r"/>
            <a:r>
              <a:rPr lang="ar-JO" altLang="ar-JO" sz="1200" dirty="0"/>
              <a:t> التعلم القبلي:-</a:t>
            </a:r>
          </a:p>
          <a:p>
            <a:pPr algn="r"/>
            <a:r>
              <a:rPr lang="ar-JO" altLang="ar-JO" sz="1200" dirty="0"/>
              <a:t> التكامل الراسي:-</a:t>
            </a:r>
            <a:endParaRPr lang="en-US" altLang="ar-JO" sz="1200" dirty="0"/>
          </a:p>
        </p:txBody>
      </p:sp>
      <p:sp>
        <p:nvSpPr>
          <p:cNvPr id="37923" name="Text Box 35"/>
          <p:cNvSpPr txBox="1">
            <a:spLocks noChangeArrowheads="1"/>
          </p:cNvSpPr>
          <p:nvPr/>
        </p:nvSpPr>
        <p:spPr bwMode="auto">
          <a:xfrm>
            <a:off x="194053" y="185738"/>
            <a:ext cx="5673348" cy="646331"/>
          </a:xfrm>
          <a:prstGeom prst="rect">
            <a:avLst/>
          </a:prstGeom>
          <a:noFill/>
          <a:ln w="9525">
            <a:noFill/>
            <a:miter lim="800000"/>
            <a:headEnd/>
            <a:tailEnd/>
          </a:ln>
        </p:spPr>
        <p:txBody>
          <a:bodyPr wrap="none">
            <a:spAutoFit/>
          </a:bodyPr>
          <a:lstStyle/>
          <a:p>
            <a:pPr algn="r"/>
            <a:r>
              <a:rPr lang="ar-JO" altLang="ar-JO" sz="1200" dirty="0">
                <a:solidFill>
                  <a:schemeClr val="tx1"/>
                </a:solidFill>
              </a:rPr>
              <a:t>المبحث:  التربية الاسلامية       عنوان الوحدة: الاداب الاسلامية                        عنوان الدرس: تحية الاسلام</a:t>
            </a:r>
          </a:p>
          <a:p>
            <a:pPr algn="r"/>
            <a:r>
              <a:rPr lang="ar-JO" altLang="ar-JO" sz="1200" dirty="0" smtClean="0">
                <a:solidFill>
                  <a:schemeClr val="tx1"/>
                </a:solidFill>
              </a:rPr>
              <a:t>التاريخ</a:t>
            </a:r>
            <a:r>
              <a:rPr lang="ar-JO" altLang="ar-JO" sz="1200" dirty="0" smtClean="0">
                <a:solidFill>
                  <a:schemeClr val="tx1"/>
                </a:solidFill>
              </a:rPr>
              <a:t>: </a:t>
            </a:r>
            <a:r>
              <a:rPr lang="ar-JO" altLang="ar-JO" sz="1200" dirty="0" smtClean="0">
                <a:solidFill>
                  <a:schemeClr val="tx1"/>
                </a:solidFill>
              </a:rPr>
              <a:t>من</a:t>
            </a:r>
            <a:r>
              <a:rPr lang="ar-JO" altLang="ar-JO" sz="1200" dirty="0">
                <a:solidFill>
                  <a:schemeClr val="tx1"/>
                </a:solidFill>
              </a:rPr>
              <a:t>:        </a:t>
            </a:r>
            <a:r>
              <a:rPr lang="ar-JO" altLang="ar-JO" sz="1200" dirty="0" smtClean="0">
                <a:solidFill>
                  <a:schemeClr val="tx1"/>
                </a:solidFill>
              </a:rPr>
              <a:t>                      </a:t>
            </a:r>
            <a:r>
              <a:rPr lang="ar-JO" altLang="ar-JO" sz="1200" dirty="0">
                <a:solidFill>
                  <a:schemeClr val="tx1"/>
                </a:solidFill>
              </a:rPr>
              <a:t>الى</a:t>
            </a:r>
          </a:p>
          <a:p>
            <a:pPr algn="r"/>
            <a:r>
              <a:rPr lang="ar-JO" altLang="ar-JO" sz="1200" dirty="0">
                <a:solidFill>
                  <a:schemeClr val="tx1"/>
                </a:solidFill>
              </a:rPr>
              <a:t>                                    التكامل الافقي:ا</a:t>
            </a:r>
            <a:endParaRPr lang="en-US" altLang="ar-JO" sz="1200" dirty="0">
              <a:solidFill>
                <a:schemeClr val="tx1"/>
              </a:solidFill>
            </a:endParaRPr>
          </a:p>
        </p:txBody>
      </p:sp>
      <p:sp>
        <p:nvSpPr>
          <p:cNvPr id="37924" name="Text Box 36"/>
          <p:cNvSpPr txBox="1">
            <a:spLocks noChangeArrowheads="1"/>
          </p:cNvSpPr>
          <p:nvPr/>
        </p:nvSpPr>
        <p:spPr bwMode="auto">
          <a:xfrm>
            <a:off x="4724400" y="0"/>
            <a:ext cx="796925" cy="279400"/>
          </a:xfrm>
          <a:prstGeom prst="rect">
            <a:avLst/>
          </a:prstGeom>
          <a:noFill/>
          <a:ln w="9525">
            <a:noFill/>
            <a:miter lim="800000"/>
            <a:headEnd/>
            <a:tailEnd/>
          </a:ln>
        </p:spPr>
        <p:txBody>
          <a:bodyPr wrap="none">
            <a:spAutoFit/>
          </a:bodyPr>
          <a:lstStyle/>
          <a:p>
            <a:r>
              <a:rPr lang="ar-JO" altLang="ar-JO" sz="1400" b="1">
                <a:solidFill>
                  <a:schemeClr val="tx1"/>
                </a:solidFill>
              </a:rPr>
              <a:t>خطة</a:t>
            </a:r>
            <a:r>
              <a:rPr lang="ar-JO" altLang="ar-JO" sz="1400" b="1"/>
              <a:t> </a:t>
            </a:r>
            <a:r>
              <a:rPr lang="ar-JO" altLang="ar-JO" sz="1400" b="1">
                <a:solidFill>
                  <a:schemeClr val="tx1"/>
                </a:solidFill>
              </a:rPr>
              <a:t>درس</a:t>
            </a:r>
            <a:endParaRPr lang="en-US" altLang="ar-JO" sz="1400" b="1">
              <a:solidFill>
                <a:schemeClr val="tx1"/>
              </a:solidFill>
            </a:endParaRPr>
          </a:p>
        </p:txBody>
      </p:sp>
      <p:sp>
        <p:nvSpPr>
          <p:cNvPr id="23589" name="Text Box 37"/>
          <p:cNvSpPr txBox="1">
            <a:spLocks noChangeArrowheads="1"/>
          </p:cNvSpPr>
          <p:nvPr/>
        </p:nvSpPr>
        <p:spPr bwMode="auto">
          <a:xfrm>
            <a:off x="6475413" y="5740400"/>
            <a:ext cx="3406775" cy="735013"/>
          </a:xfrm>
          <a:prstGeom prst="rect">
            <a:avLst/>
          </a:prstGeom>
          <a:noFill/>
          <a:ln w="9525">
            <a:noFill/>
            <a:miter lim="800000"/>
            <a:headEnd/>
            <a:tailEnd/>
          </a:ln>
        </p:spPr>
        <p:txBody>
          <a:bodyPr wrap="none">
            <a:spAutoFit/>
          </a:bodyPr>
          <a:lstStyle/>
          <a:p>
            <a:pPr>
              <a:defRPr/>
            </a:pPr>
            <a:r>
              <a:rPr lang="ar-JO" sz="1200" dirty="0">
                <a:solidFill>
                  <a:schemeClr val="tx1">
                    <a:lumMod val="95000"/>
                    <a:lumOff val="5000"/>
                  </a:schemeClr>
                </a:solidFill>
              </a:rPr>
              <a:t>              التامل الذاتي</a:t>
            </a:r>
          </a:p>
          <a:p>
            <a:pPr>
              <a:defRPr/>
            </a:pPr>
            <a:r>
              <a:rPr lang="ar-JO" sz="1200" dirty="0">
                <a:solidFill>
                  <a:schemeClr val="tx1">
                    <a:lumMod val="95000"/>
                    <a:lumOff val="5000"/>
                  </a:schemeClr>
                </a:solidFill>
              </a:rPr>
              <a:t>اشعر بالرضا عن:......................................................</a:t>
            </a:r>
          </a:p>
          <a:p>
            <a:pPr>
              <a:defRPr/>
            </a:pPr>
            <a:r>
              <a:rPr lang="ar-JO" sz="1200" dirty="0">
                <a:solidFill>
                  <a:schemeClr val="tx1">
                    <a:lumMod val="95000"/>
                    <a:lumOff val="5000"/>
                  </a:schemeClr>
                </a:solidFill>
              </a:rPr>
              <a:t>تحديات واجهتني:.......................................................</a:t>
            </a:r>
          </a:p>
          <a:p>
            <a:pPr>
              <a:defRPr/>
            </a:pPr>
            <a:r>
              <a:rPr lang="ar-JO" sz="1200" dirty="0">
                <a:solidFill>
                  <a:schemeClr val="tx1">
                    <a:lumMod val="95000"/>
                    <a:lumOff val="5000"/>
                  </a:schemeClr>
                </a:solidFill>
              </a:rPr>
              <a:t>اقتراحات للتحسين:.....................................................</a:t>
            </a:r>
            <a:endParaRPr lang="en-US" sz="1200" dirty="0">
              <a:solidFill>
                <a:schemeClr val="tx1">
                  <a:lumMod val="95000"/>
                  <a:lumOff val="5000"/>
                </a:schemeClr>
              </a:solidFill>
            </a:endParaRPr>
          </a:p>
        </p:txBody>
      </p:sp>
      <p:graphicFrame>
        <p:nvGraphicFramePr>
          <p:cNvPr id="24614" name="Group 38"/>
          <p:cNvGraphicFramePr>
            <a:graphicFrameLocks noGrp="1"/>
          </p:cNvGraphicFramePr>
          <p:nvPr/>
        </p:nvGraphicFramePr>
        <p:xfrm>
          <a:off x="152399" y="5829300"/>
          <a:ext cx="3276601" cy="800100"/>
        </p:xfrm>
        <a:graphic>
          <a:graphicData uri="http://schemas.openxmlformats.org/drawingml/2006/table">
            <a:tbl>
              <a:tblPr rtl="1"/>
              <a:tblGrid>
                <a:gridCol w="762001"/>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952" name="Text Box 70"/>
          <p:cNvSpPr txBox="1">
            <a:spLocks noChangeArrowheads="1"/>
          </p:cNvSpPr>
          <p:nvPr/>
        </p:nvSpPr>
        <p:spPr bwMode="auto">
          <a:xfrm>
            <a:off x="3570288" y="6507163"/>
            <a:ext cx="2868612" cy="252412"/>
          </a:xfrm>
          <a:prstGeom prst="rect">
            <a:avLst/>
          </a:prstGeom>
          <a:noFill/>
          <a:ln w="9525">
            <a:noFill/>
            <a:miter lim="800000"/>
            <a:headEnd/>
            <a:tailEnd/>
          </a:ln>
        </p:spPr>
        <p:txBody>
          <a:bodyPr wrap="none">
            <a:spAutoFit/>
          </a:bodyPr>
          <a:lstStyle/>
          <a:p>
            <a:r>
              <a:rPr lang="ar-JO" altLang="ar-JO" sz="1200"/>
              <a:t>اعداد المعلمات:1.........2...........3...................</a:t>
            </a:r>
            <a:endParaRPr lang="en-US" altLang="ar-JO" sz="1200"/>
          </a:p>
        </p:txBody>
      </p:sp>
      <p:sp>
        <p:nvSpPr>
          <p:cNvPr id="37954" name="Rectangle 10"/>
          <p:cNvSpPr>
            <a:spLocks noChangeArrowheads="1"/>
          </p:cNvSpPr>
          <p:nvPr/>
        </p:nvSpPr>
        <p:spPr bwMode="auto">
          <a:xfrm>
            <a:off x="7631113" y="6524625"/>
            <a:ext cx="2274887" cy="333375"/>
          </a:xfrm>
          <a:prstGeom prst="rect">
            <a:avLst/>
          </a:prstGeom>
          <a:noFill/>
          <a:ln w="9525">
            <a:noFill/>
            <a:miter lim="800000"/>
            <a:headEnd/>
            <a:tailEnd/>
          </a:ln>
        </p:spPr>
        <p:txBody>
          <a:bodyPr wrap="none">
            <a:spAutoFit/>
          </a:bodyPr>
          <a:lstStyle/>
          <a:p>
            <a:r>
              <a:rPr lang="en-US" altLang="ar-JO">
                <a:solidFill>
                  <a:schemeClr val="tx1"/>
                </a:solidFill>
                <a:latin typeface="Calibri" pitchFamily="34" charset="0"/>
              </a:rPr>
              <a:t>Form#QF71-1-47 rev.a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077398814"/>
              </p:ext>
            </p:extLst>
          </p:nvPr>
        </p:nvGraphicFramePr>
        <p:xfrm>
          <a:off x="31750" y="1009650"/>
          <a:ext cx="9874250" cy="4681712"/>
        </p:xfrm>
        <a:graphic>
          <a:graphicData uri="http://schemas.openxmlformats.org/drawingml/2006/table">
            <a:tbl>
              <a:tblPr rtl="1"/>
              <a:tblGrid>
                <a:gridCol w="330175"/>
                <a:gridCol w="1931858"/>
                <a:gridCol w="1112745"/>
                <a:gridCol w="788921"/>
                <a:gridCol w="814319"/>
                <a:gridCol w="525252"/>
                <a:gridCol w="3894009"/>
                <a:gridCol w="476971"/>
              </a:tblGrid>
              <a:tr h="274305">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6" marB="45716"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74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41487">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4</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6</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يتوقع من الطالب ان:</a:t>
                      </a: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يتلو سورة الإخلاص تلاوة سليمة</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يبين معاني التراكيب الواردة في السورة الكريمة</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يستخرج صفات الله تعالى الواردة في الآيات الكريمة</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يستنتج سبب حاجة المخلوقات الى الله تعالى</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يحفظ سورة الاخلاص غيبا</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يحرص على تلاوة سورة الاخلاص</a:t>
                      </a: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 والمصحف المرتل</a:t>
                      </a:r>
                      <a:endParaRPr lang="ar-JO" sz="1200" dirty="0"/>
                    </a:p>
                  </a:txBody>
                  <a:tcPr marL="91418" marR="91418"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التدريس المباشر</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العمل في الكتاب المدرسي</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3" marR="91433"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3" marR="91433"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a:t>
                      </a:r>
                      <a:r>
                        <a:rPr lang="ar-JO" sz="1200" baseline="0" dirty="0" smtClean="0"/>
                        <a:t> التقدير</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3" marR="91433"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اطرح على الطلبة الاسئلة التالية: من منكم قرأ القرآن الكريم؟من يذكر اسم سورة قرأتها من القرآن الكريم؟</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اخبر الطلبة ان اليوم سنتعرف على سورة جديدة من سور</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القرآن الكريم وهي سورة الاخلاص ثم اكتب اسم السورة والايات الكريمة بخط واضح وكبير وببطء شديد مع القراءة اثناء الكتابة</a:t>
                      </a:r>
                    </a:p>
                    <a:p>
                      <a:pPr marL="228600" marR="0" lvl="0" indent="-228600" algn="r" defTabSz="914400" rtl="1" eaLnBrk="1" fontAlgn="base" latinLnBrk="0" hangingPunct="1">
                        <a:lnSpc>
                          <a:spcPct val="100000"/>
                        </a:lnSpc>
                        <a:spcBef>
                          <a:spcPct val="20000"/>
                        </a:spcBef>
                        <a:spcAft>
                          <a:spcPct val="0"/>
                        </a:spcAft>
                        <a:buClrTx/>
                        <a:buSzTx/>
                        <a:buFont typeface="+mj-lt"/>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اقوم بقراءة الاية الاولى وادرب الطلبة على تلاوتها ثم اقوم من خلال المناقشة بتوضيح المفردات والتراكيب الواردة فيها وكذلك افعل مع بقية الايات</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Tx/>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اناقش الطلبة في صفات الله تعالى الواردة في الايات الكريمة</a:t>
                      </a:r>
                    </a:p>
                    <a:p>
                      <a:pPr marL="228600" marR="0" lvl="0" indent="-22860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Tx/>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اناقش الطلبة في اسباب حاجة المخلوقات الى الله</a:t>
                      </a:r>
                    </a:p>
                    <a:p>
                      <a:pPr marL="228600" marR="0" lvl="0" indent="-22860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Tx/>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ادرب الطلبة على حفظ السورة الكريمة</a:t>
                      </a:r>
                    </a:p>
                    <a:p>
                      <a:pPr marL="228600" marR="0" lvl="0" indent="-228600" algn="r" defTabSz="914400" rtl="1" eaLnBrk="1" fontAlgn="base" latinLnBrk="0" hangingPunct="1">
                        <a:lnSpc>
                          <a:spcPct val="100000"/>
                        </a:lnSpc>
                        <a:spcBef>
                          <a:spcPct val="20000"/>
                        </a:spcBef>
                        <a:spcAft>
                          <a:spcPct val="0"/>
                        </a:spcAft>
                        <a:buClrTx/>
                        <a:buSzTx/>
                        <a:buFontTx/>
                        <a:buAutoNum type="arabicPeriod"/>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 اناقش الطلبة في اهمية سورة الاخلاص ثم انتقل بهم الى انشطة الكتاب وتدريباته</a:t>
                      </a: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txBody>
                  <a:tcPr marL="91432" marR="91432"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42"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t> </a:t>
            </a:r>
            <a:r>
              <a:rPr lang="ar-JO" sz="1400" b="1"/>
              <a:t>الصف: الاول الاساسي</a:t>
            </a:r>
          </a:p>
          <a:p>
            <a:pPr algn="r" rtl="1"/>
            <a:r>
              <a:rPr lang="ar-JO" sz="1400" b="1"/>
              <a:t> عدد الحصص: 1</a:t>
            </a:r>
          </a:p>
          <a:p>
            <a:pPr algn="r" rtl="1"/>
            <a:r>
              <a:rPr lang="ar-JO" sz="1400" b="1"/>
              <a:t> التعلم القبلي:-</a:t>
            </a:r>
          </a:p>
          <a:p>
            <a:pPr algn="r" rtl="1"/>
            <a:r>
              <a:rPr lang="ar-JO" sz="1400" b="1"/>
              <a:t> التكامل الراسي:-</a:t>
            </a:r>
            <a:endParaRPr lang="en-US" sz="1400" b="1"/>
          </a:p>
        </p:txBody>
      </p:sp>
      <p:sp>
        <p:nvSpPr>
          <p:cNvPr id="17443" name="Text Box 35"/>
          <p:cNvSpPr txBox="1">
            <a:spLocks noChangeArrowheads="1"/>
          </p:cNvSpPr>
          <p:nvPr/>
        </p:nvSpPr>
        <p:spPr bwMode="auto">
          <a:xfrm>
            <a:off x="80963" y="228600"/>
            <a:ext cx="6308725" cy="738188"/>
          </a:xfrm>
          <a:prstGeom prst="rect">
            <a:avLst/>
          </a:prstGeom>
          <a:noFill/>
          <a:ln w="9525">
            <a:noFill/>
            <a:miter lim="800000"/>
            <a:headEnd/>
            <a:tailEnd/>
          </a:ln>
        </p:spPr>
        <p:txBody>
          <a:bodyPr wrap="none">
            <a:spAutoFit/>
          </a:bodyPr>
          <a:lstStyle/>
          <a:p>
            <a:pPr algn="r" rtl="1"/>
            <a:r>
              <a:rPr lang="ar-JO" sz="1400" b="1" dirty="0"/>
              <a:t>المبحث:  التربية الاسلامية       عنوان الوحدة: التلاوة                        عنوان الدرس: سورة الاخلاص</a:t>
            </a:r>
          </a:p>
          <a:p>
            <a:pPr algn="r" rtl="1"/>
            <a:r>
              <a:rPr lang="ar-JO" sz="1400" b="1" dirty="0"/>
              <a:t>                                    التاريخ</a:t>
            </a:r>
            <a:r>
              <a:rPr lang="ar-JO" sz="1400" b="1" dirty="0" smtClean="0"/>
              <a:t>:     </a:t>
            </a:r>
            <a:r>
              <a:rPr lang="ar-JO" sz="1400" b="1" dirty="0" smtClean="0"/>
              <a:t>  </a:t>
            </a:r>
            <a:r>
              <a:rPr lang="ar-JO" sz="1400" b="1" dirty="0" smtClean="0"/>
              <a:t>من</a:t>
            </a:r>
            <a:r>
              <a:rPr lang="ar-JO" sz="1400" b="1" dirty="0"/>
              <a:t>:                  الى</a:t>
            </a:r>
          </a:p>
          <a:p>
            <a:pPr algn="r" rtl="1"/>
            <a:r>
              <a:rPr lang="ar-JO" sz="1400" b="1" dirty="0"/>
              <a:t>                                    التكامل الافقي:الكتاب نفسه(اداب تلاوة القرآن الكريم)</a:t>
            </a:r>
            <a:endParaRPr lang="en-US" sz="1400" b="1" dirty="0"/>
          </a:p>
        </p:txBody>
      </p:sp>
      <p:sp>
        <p:nvSpPr>
          <p:cNvPr id="17444"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t>خطة درس</a:t>
            </a:r>
            <a:endParaRPr lang="en-US" sz="1400" b="1"/>
          </a:p>
        </p:txBody>
      </p:sp>
      <p:graphicFrame>
        <p:nvGraphicFramePr>
          <p:cNvPr id="24614" name="Group 38"/>
          <p:cNvGraphicFramePr>
            <a:graphicFrameLocks noGrp="1"/>
          </p:cNvGraphicFramePr>
          <p:nvPr/>
        </p:nvGraphicFramePr>
        <p:xfrm>
          <a:off x="-1" y="5797550"/>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71"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t>اعداد المعلمات:.</a:t>
            </a:r>
            <a:endParaRPr lang="en-US" sz="1200"/>
          </a:p>
        </p:txBody>
      </p:sp>
      <p:sp>
        <p:nvSpPr>
          <p:cNvPr id="17472" name="Text Box 37"/>
          <p:cNvSpPr txBox="1">
            <a:spLocks noChangeArrowheads="1"/>
          </p:cNvSpPr>
          <p:nvPr/>
        </p:nvSpPr>
        <p:spPr bwMode="auto">
          <a:xfrm>
            <a:off x="6499225" y="5684838"/>
            <a:ext cx="3406775" cy="120015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191653633"/>
              </p:ext>
            </p:extLst>
          </p:nvPr>
        </p:nvGraphicFramePr>
        <p:xfrm>
          <a:off x="31749" y="1009650"/>
          <a:ext cx="9874251" cy="4645136"/>
        </p:xfrm>
        <a:graphic>
          <a:graphicData uri="http://schemas.openxmlformats.org/drawingml/2006/table">
            <a:tbl>
              <a:tblPr rtl="1"/>
              <a:tblGrid>
                <a:gridCol w="330175"/>
                <a:gridCol w="2151311"/>
                <a:gridCol w="1112613"/>
                <a:gridCol w="887338"/>
                <a:gridCol w="914853"/>
                <a:gridCol w="526213"/>
                <a:gridCol w="3391144"/>
                <a:gridCol w="560604"/>
              </a:tblGrid>
              <a:tr h="274307">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6" marB="45716"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751">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4967">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يتوقع من الطالب ان: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يتعرف المفاهيم والمصطلحات التاليية</a:t>
                      </a: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 (</a:t>
                      </a:r>
                      <a:r>
                        <a:rPr lang="ar-JO" sz="1200" dirty="0" smtClean="0"/>
                        <a:t>عام الفيل, نشأ يتيما, مكة المكرمة</a:t>
                      </a:r>
                      <a:r>
                        <a:rPr lang="ar-JO" sz="1200" baseline="0" dirty="0" smtClean="0"/>
                        <a:t> ,ربيع الأول)</a:t>
                      </a:r>
                      <a:endParaRPr lang="ar-JO" sz="1200" dirty="0" smtClean="0"/>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 </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يعرف ان سيدنا محمد صلى الله عليه وسلم ولد في مكة المكرمة  ونشأ يتيما</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JO" sz="1200" dirty="0"/>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الكتاب المدرسي</a:t>
                      </a:r>
                    </a:p>
                    <a:p>
                      <a:r>
                        <a:rPr lang="ar-JO" sz="1200" dirty="0" smtClean="0"/>
                        <a:t>صورة جيش ابرهة واخرى لمكة المكرمة</a:t>
                      </a:r>
                      <a:endParaRPr lang="ar-JO" sz="1200" dirty="0"/>
                    </a:p>
                  </a:txBody>
                  <a:tcPr marL="91418" marR="91418"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التفكير الناقد</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a:t>
                      </a:r>
                      <a:r>
                        <a:rPr lang="ar-JO" sz="1200" baseline="0" dirty="0" smtClean="0"/>
                        <a:t> في الكتاب المدرسي</a:t>
                      </a: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a:p>
                  </a:txBody>
                  <a:tcPr marL="91418" marR="91418"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18" marR="91418"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a:p>
                  </a:txBody>
                  <a:tcPr marL="91418" marR="91418"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اعرض عنوان الدرس أمام الطلبة ثم اسالهم عن معرفتهم بسيدنا محمد صلى الله عليه وسلم</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اعرض الجملة التالية على الطلبة(سيدنا محمد صلى الله عليه وآله وسلم ولد في مكة المكرمة)</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اعرض الجملة التالية على الطلبة(يوم الإثنين في الثاني عشر من ربيع الأول من عام الفيل)</a:t>
                      </a:r>
                    </a:p>
                    <a:p>
                      <a:pPr marL="228600" marR="0" lvl="0" indent="-228600" algn="r" defTabSz="914400" rtl="1" eaLnBrk="1" fontAlgn="base" latinLnBrk="0" hangingPunct="1">
                        <a:lnSpc>
                          <a:spcPct val="100000"/>
                        </a:lnSpc>
                        <a:spcBef>
                          <a:spcPct val="20000"/>
                        </a:spcBef>
                        <a:spcAft>
                          <a:spcPct val="0"/>
                        </a:spcAft>
                        <a:buClrTx/>
                        <a:buSzTx/>
                        <a:buFont typeface="+mj-lt"/>
                        <a:buNone/>
                        <a:tabLst/>
                        <a:defRPr/>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mj-lt"/>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اعرض العبارات التالية على الطلبة:</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نشأ يتيما</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مات أبوه قبل ولادته</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توفيت أمه وعمره ست سنوات</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كفله جده عبد المطلب</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كفله عمه أبو طالب   ثم اسال الطلبة عن معرفتهم بكل عبارة ثم اطلب منهم ترتيب العبارات والجمل وفق تسلسل منطقي</a:t>
                      </a:r>
                    </a:p>
                    <a:p>
                      <a:pPr marL="228600" marR="0" lvl="0" indent="-228600" algn="r" defTabSz="914400" rtl="1" eaLnBrk="1" fontAlgn="base" latinLnBrk="0" hangingPunct="1">
                        <a:lnSpc>
                          <a:spcPct val="100000"/>
                        </a:lnSpc>
                        <a:spcBef>
                          <a:spcPct val="20000"/>
                        </a:spcBef>
                        <a:spcAft>
                          <a:spcPct val="0"/>
                        </a:spcAft>
                        <a:buClrTx/>
                        <a:buSzTx/>
                        <a:buFont typeface="+mj-lt"/>
                        <a:buNone/>
                        <a:tabLst/>
                        <a:defRPr/>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mj-lt"/>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اقص على الطلبة قصة ولادة سيدنا محمد وقصة ابرهة الاشرم</a:t>
                      </a:r>
                    </a:p>
                    <a:p>
                      <a:pPr marL="228600" marR="0" lvl="0" indent="-228600" algn="r" defTabSz="914400" rtl="1" eaLnBrk="1" fontAlgn="base" latinLnBrk="0" hangingPunct="1">
                        <a:lnSpc>
                          <a:spcPct val="100000"/>
                        </a:lnSpc>
                        <a:spcBef>
                          <a:spcPct val="20000"/>
                        </a:spcBef>
                        <a:spcAft>
                          <a:spcPct val="0"/>
                        </a:spcAft>
                        <a:buClrTx/>
                        <a:buSzTx/>
                        <a:buFont typeface="+mj-lt"/>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اوجه الطلبة الى انشطة الكتاب وتدريباته</a:t>
                      </a:r>
                    </a:p>
                  </a:txBody>
                  <a:tcPr marL="91432" marR="91432"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txBody>
                  <a:tcPr marL="91432" marR="91432"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70"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solidFill>
                  <a:srgbClr val="000000"/>
                </a:solidFill>
              </a:rPr>
              <a:t> </a:t>
            </a:r>
            <a:r>
              <a:rPr lang="ar-JO" sz="1400" b="1">
                <a:solidFill>
                  <a:srgbClr val="000000"/>
                </a:solidFill>
              </a:rPr>
              <a:t>الصف: الاول الاساسي</a:t>
            </a:r>
          </a:p>
          <a:p>
            <a:pPr algn="r" rtl="1"/>
            <a:r>
              <a:rPr lang="ar-JO" sz="1400" b="1">
                <a:solidFill>
                  <a:srgbClr val="000000"/>
                </a:solidFill>
              </a:rPr>
              <a:t> عدد الحصص: 1</a:t>
            </a:r>
          </a:p>
          <a:p>
            <a:pPr algn="r" rtl="1"/>
            <a:r>
              <a:rPr lang="ar-JO" sz="1400" b="1">
                <a:solidFill>
                  <a:srgbClr val="000000"/>
                </a:solidFill>
              </a:rPr>
              <a:t> التعلم القبلي:-</a:t>
            </a:r>
          </a:p>
          <a:p>
            <a:pPr algn="r" rtl="1"/>
            <a:r>
              <a:rPr lang="ar-JO" sz="1400" b="1">
                <a:solidFill>
                  <a:srgbClr val="000000"/>
                </a:solidFill>
              </a:rPr>
              <a:t> التكامل الراسي:-</a:t>
            </a:r>
            <a:endParaRPr lang="en-US" sz="1400" b="1">
              <a:solidFill>
                <a:srgbClr val="000000"/>
              </a:solidFill>
            </a:endParaRPr>
          </a:p>
        </p:txBody>
      </p:sp>
      <p:sp>
        <p:nvSpPr>
          <p:cNvPr id="14371" name="Text Box 35"/>
          <p:cNvSpPr txBox="1">
            <a:spLocks noChangeArrowheads="1"/>
          </p:cNvSpPr>
          <p:nvPr/>
        </p:nvSpPr>
        <p:spPr bwMode="auto">
          <a:xfrm>
            <a:off x="444922" y="228600"/>
            <a:ext cx="7146508" cy="738664"/>
          </a:xfrm>
          <a:prstGeom prst="rect">
            <a:avLst/>
          </a:prstGeom>
          <a:noFill/>
          <a:ln w="9525">
            <a:noFill/>
            <a:miter lim="800000"/>
            <a:headEnd/>
            <a:tailEnd/>
          </a:ln>
        </p:spPr>
        <p:txBody>
          <a:bodyPr wrap="none">
            <a:spAutoFit/>
          </a:bodyPr>
          <a:lstStyle/>
          <a:p>
            <a:pPr algn="r" rtl="1"/>
            <a:r>
              <a:rPr lang="ar-JO" sz="1400" b="1" dirty="0">
                <a:solidFill>
                  <a:srgbClr val="000000"/>
                </a:solidFill>
              </a:rPr>
              <a:t>المبحث:  التربية الاسلامية       عنوان الوحدة: السيرة النبوية    عنوان الدرس:</a:t>
            </a:r>
            <a:r>
              <a:rPr lang="ar-JO" sz="1400" dirty="0">
                <a:solidFill>
                  <a:srgbClr val="000000"/>
                </a:solidFill>
              </a:rPr>
              <a:t> </a:t>
            </a:r>
            <a:r>
              <a:rPr lang="ar-JO" sz="1400" dirty="0" smtClean="0">
                <a:solidFill>
                  <a:srgbClr val="000000"/>
                </a:solidFill>
              </a:rPr>
              <a:t>رسولنا محمد </a:t>
            </a:r>
            <a:r>
              <a:rPr lang="ar-JO" sz="1400" dirty="0">
                <a:solidFill>
                  <a:srgbClr val="000000"/>
                </a:solidFill>
              </a:rPr>
              <a:t>صلى الله عليه </a:t>
            </a:r>
            <a:r>
              <a:rPr lang="ar-JO" sz="1400" dirty="0" smtClean="0">
                <a:solidFill>
                  <a:srgbClr val="000000"/>
                </a:solidFill>
              </a:rPr>
              <a:t>وسلم :نشأته</a:t>
            </a:r>
            <a:endParaRPr lang="ar-JO" sz="1400" dirty="0">
              <a:solidFill>
                <a:srgbClr val="000000"/>
              </a:solidFill>
            </a:endParaRPr>
          </a:p>
          <a:p>
            <a:pPr algn="r" rtl="1"/>
            <a:r>
              <a:rPr lang="ar-JO" sz="1400" b="1" dirty="0">
                <a:solidFill>
                  <a:srgbClr val="000000"/>
                </a:solidFill>
              </a:rPr>
              <a:t>التاريخ</a:t>
            </a:r>
            <a:r>
              <a:rPr lang="ar-JO" sz="1400" b="1" dirty="0" smtClean="0">
                <a:solidFill>
                  <a:srgbClr val="000000"/>
                </a:solidFill>
              </a:rPr>
              <a:t>:                              من</a:t>
            </a:r>
            <a:r>
              <a:rPr lang="ar-JO" sz="1400" b="1" dirty="0">
                <a:solidFill>
                  <a:srgbClr val="000000"/>
                </a:solidFill>
              </a:rPr>
              <a:t>:                  الى</a:t>
            </a:r>
          </a:p>
          <a:p>
            <a:pPr algn="r" rtl="1"/>
            <a:r>
              <a:rPr lang="ar-JO" sz="1400" b="1" dirty="0">
                <a:solidFill>
                  <a:srgbClr val="000000"/>
                </a:solidFill>
              </a:rPr>
              <a:t>                                    التكامل الافقي:التربية الاجتماعية وحدة السيرة النبوية</a:t>
            </a:r>
            <a:endParaRPr lang="en-US" sz="1400" b="1" dirty="0">
              <a:solidFill>
                <a:srgbClr val="000000"/>
              </a:solidFill>
            </a:endParaRPr>
          </a:p>
        </p:txBody>
      </p:sp>
      <p:sp>
        <p:nvSpPr>
          <p:cNvPr id="14372"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solidFill>
                  <a:srgbClr val="000000"/>
                </a:solidFill>
              </a:rPr>
              <a:t>خطة درس</a:t>
            </a:r>
            <a:endParaRPr lang="en-US" sz="1400" b="1">
              <a:solidFill>
                <a:srgbClr val="000000"/>
              </a:solidFill>
            </a:endParaRPr>
          </a:p>
        </p:txBody>
      </p:sp>
      <p:graphicFrame>
        <p:nvGraphicFramePr>
          <p:cNvPr id="24614" name="Group 38"/>
          <p:cNvGraphicFramePr>
            <a:graphicFrameLocks noGrp="1"/>
          </p:cNvGraphicFramePr>
          <p:nvPr/>
        </p:nvGraphicFramePr>
        <p:xfrm>
          <a:off x="-1" y="5868988"/>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99"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solidFill>
                  <a:srgbClr val="000000"/>
                </a:solidFill>
              </a:rPr>
              <a:t>اعداد المعلمات:.</a:t>
            </a:r>
            <a:endParaRPr lang="en-US" sz="1200">
              <a:solidFill>
                <a:srgbClr val="000000"/>
              </a:solidFill>
            </a:endParaRPr>
          </a:p>
        </p:txBody>
      </p:sp>
      <p:sp>
        <p:nvSpPr>
          <p:cNvPr id="14400" name="Text Box 37"/>
          <p:cNvSpPr txBox="1">
            <a:spLocks noChangeArrowheads="1"/>
          </p:cNvSpPr>
          <p:nvPr/>
        </p:nvSpPr>
        <p:spPr bwMode="auto">
          <a:xfrm>
            <a:off x="6499225" y="5613400"/>
            <a:ext cx="3406775" cy="120015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431335900"/>
              </p:ext>
            </p:extLst>
          </p:nvPr>
        </p:nvGraphicFramePr>
        <p:xfrm>
          <a:off x="31749" y="838200"/>
          <a:ext cx="9721851" cy="4586552"/>
        </p:xfrm>
        <a:graphic>
          <a:graphicData uri="http://schemas.openxmlformats.org/drawingml/2006/table">
            <a:tbl>
              <a:tblPr rtl="1"/>
              <a:tblGrid>
                <a:gridCol w="325079"/>
                <a:gridCol w="1335893"/>
                <a:gridCol w="1114702"/>
                <a:gridCol w="825200"/>
                <a:gridCol w="900218"/>
                <a:gridCol w="825200"/>
                <a:gridCol w="3825926"/>
                <a:gridCol w="569633"/>
              </a:tblGrid>
              <a:tr h="268077">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7" marB="45717"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57444">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647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4</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يتوق من الطالب ان </a:t>
                      </a:r>
                    </a:p>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يتعرف المفاهيم و المصطلحات التالية :</a:t>
                      </a:r>
                      <a:r>
                        <a:rPr lang="ar-JO" sz="1200" dirty="0" smtClean="0"/>
                        <a:t>بر الوالدين, انا مسلم</a:t>
                      </a:r>
                      <a:r>
                        <a:rPr lang="ar-JO" sz="1200" baseline="0" dirty="0" smtClean="0"/>
                        <a:t> , اطيع والدي, احترم امي, احترم والدي, البيت, رب ارحمهما و ربياني,صغيرا</a:t>
                      </a:r>
                      <a:endParaRPr lang="ar-JO" sz="1200" dirty="0" smtClean="0"/>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يسمى مواقف طاعة الوالدين الواردة في صور الكتاب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يستنتج الحكمة من طاعة الوالدين  </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يحرص على طاعة الوالدين</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SA" sz="1600" b="0" i="0" u="none" strike="noStrike" cap="none" normalizeH="0" baseline="0" dirty="0" smtClean="0">
                          <a:ln>
                            <a:noFill/>
                          </a:ln>
                          <a:solidFill>
                            <a:srgbClr val="000000"/>
                          </a:solidFill>
                          <a:effectLst/>
                          <a:latin typeface="Arial" pitchFamily="34" charset="0"/>
                          <a:cs typeface="Arial" pitchFamily="34" charset="0"/>
                        </a:rPr>
                        <a:t>الكتاب</a:t>
                      </a:r>
                      <a:r>
                        <a:rPr kumimoji="0" lang="ar-JO" sz="1600" b="0" i="0" u="none" strike="noStrike" cap="none" normalizeH="0" baseline="0" dirty="0" smtClean="0">
                          <a:ln>
                            <a:noFill/>
                          </a:ln>
                          <a:solidFill>
                            <a:srgbClr val="000000"/>
                          </a:solidFill>
                          <a:effectLst/>
                          <a:latin typeface="Arial" pitchFamily="34" charset="0"/>
                          <a:cs typeface="Arial" pitchFamily="34" charset="0"/>
                        </a:rPr>
                        <a:t> </a:t>
                      </a:r>
                      <a:r>
                        <a:rPr kumimoji="0" lang="ar-SA" sz="1600" b="0" i="0" u="none" strike="noStrike" cap="none" normalizeH="0" baseline="0" dirty="0" smtClean="0">
                          <a:ln>
                            <a:noFill/>
                          </a:ln>
                          <a:solidFill>
                            <a:srgbClr val="000000"/>
                          </a:solidFill>
                          <a:effectLst/>
                          <a:latin typeface="Arial" pitchFamily="34" charset="0"/>
                          <a:cs typeface="Arial" pitchFamily="34" charset="0"/>
                        </a:rPr>
                        <a:t>المدرسي</a:t>
                      </a: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SA" sz="1600" b="0" i="0" u="none" strike="noStrike" cap="none" normalizeH="0" baseline="0" dirty="0" smtClean="0">
                          <a:ln>
                            <a:noFill/>
                          </a:ln>
                          <a:solidFill>
                            <a:srgbClr val="000000"/>
                          </a:solidFill>
                          <a:effectLst/>
                          <a:latin typeface="Arial" pitchFamily="34" charset="0"/>
                          <a:cs typeface="Arial" pitchFamily="34" charset="0"/>
                        </a:rPr>
                        <a:t>الصور  والبطاقات</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SA" sz="1600" b="0" i="0" u="none" strike="noStrike" cap="none" normalizeH="0" baseline="0" dirty="0" smtClean="0">
                          <a:ln>
                            <a:noFill/>
                          </a:ln>
                          <a:solidFill>
                            <a:srgbClr val="000000"/>
                          </a:solidFill>
                          <a:effectLst/>
                          <a:latin typeface="Arial" pitchFamily="34" charset="0"/>
                          <a:cs typeface="Arial" pitchFamily="34" charset="0"/>
                        </a:rPr>
                        <a:t>القصص</a:t>
                      </a:r>
                    </a:p>
                  </a:txBody>
                  <a:tcPr marL="91418" marR="91418"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الملاحظة</a:t>
                      </a:r>
                    </a:p>
                  </a:txBody>
                  <a:tcPr marL="91418" marR="91418"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600" b="0" i="0" u="none" strike="noStrike" cap="none" normalizeH="0" baseline="0" dirty="0" smtClean="0">
                          <a:ln>
                            <a:noFill/>
                          </a:ln>
                          <a:solidFill>
                            <a:srgbClr val="000000"/>
                          </a:solidFill>
                          <a:effectLst/>
                          <a:latin typeface="Arial" pitchFamily="34" charset="0"/>
                          <a:cs typeface="Arial" pitchFamily="34" charset="0"/>
                        </a:rPr>
                        <a:t>سلم التقدير</a:t>
                      </a:r>
                      <a:endParaRPr kumimoji="0" lang="en-US" sz="16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.اقص على الطلاب قصة عن بر الوالدين ثم اوضح لهم المفاهيم والمصطلحات الواردة في الدرس</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.اناقش الطلبة في اهمية احترام الوالدين ثم اوضح لهم ان الاسلام دعا الى بر الوالدين ثم ادربهم على تلاوة الاية الكرينة  رقم 24</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.اناقش الاطفال في الصور الواردة في الكتاب ص 22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.اوضح للطلاب الحكمة من طاعة الوالدين</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.ابين للطلاب اهمية طاعة الوالدين</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.اوجه الطلاب الى حل تمارين الكتاب</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400" b="0" i="0" u="none" strike="noStrike" cap="none" normalizeH="0" baseline="0" dirty="0" smtClean="0">
                          <a:ln>
                            <a:noFill/>
                          </a:ln>
                          <a:solidFill>
                            <a:schemeClr val="tx1"/>
                          </a:solidFill>
                          <a:effectLst/>
                          <a:latin typeface="Arial" pitchFamily="34" charset="0"/>
                          <a:cs typeface="Arial" pitchFamily="34" charset="0"/>
                        </a:rPr>
                        <a:t>5</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74" name="Text Box 34"/>
          <p:cNvSpPr txBox="1">
            <a:spLocks noChangeArrowheads="1"/>
          </p:cNvSpPr>
          <p:nvPr/>
        </p:nvSpPr>
        <p:spPr bwMode="auto">
          <a:xfrm>
            <a:off x="8660851" y="0"/>
            <a:ext cx="1337225" cy="830997"/>
          </a:xfrm>
          <a:prstGeom prst="rect">
            <a:avLst/>
          </a:prstGeom>
          <a:noFill/>
          <a:ln w="9525">
            <a:noFill/>
            <a:miter lim="800000"/>
            <a:headEnd/>
            <a:tailEnd/>
          </a:ln>
        </p:spPr>
        <p:txBody>
          <a:bodyPr wrap="none">
            <a:spAutoFit/>
          </a:bodyPr>
          <a:lstStyle/>
          <a:p>
            <a:pPr algn="r"/>
            <a:r>
              <a:rPr lang="ar-JO" altLang="ar-JO" sz="1200" dirty="0"/>
              <a:t> الصف: الاول الاساسي</a:t>
            </a:r>
          </a:p>
          <a:p>
            <a:pPr algn="r"/>
            <a:r>
              <a:rPr lang="ar-JO" altLang="ar-JO" sz="1200" dirty="0"/>
              <a:t> عدد الحصص: 1</a:t>
            </a:r>
          </a:p>
          <a:p>
            <a:pPr algn="r"/>
            <a:r>
              <a:rPr lang="ar-JO" altLang="ar-JO" sz="1200" dirty="0"/>
              <a:t> التعلم القبلي:-</a:t>
            </a:r>
          </a:p>
          <a:p>
            <a:pPr algn="r"/>
            <a:r>
              <a:rPr lang="ar-JO" altLang="ar-JO" sz="1200" dirty="0"/>
              <a:t> التكامل الراسي:-</a:t>
            </a:r>
            <a:endParaRPr lang="en-US" altLang="ar-JO" sz="1200" dirty="0"/>
          </a:p>
        </p:txBody>
      </p:sp>
      <p:sp>
        <p:nvSpPr>
          <p:cNvPr id="10275" name="Text Box 35"/>
          <p:cNvSpPr txBox="1">
            <a:spLocks noChangeArrowheads="1"/>
          </p:cNvSpPr>
          <p:nvPr/>
        </p:nvSpPr>
        <p:spPr bwMode="auto">
          <a:xfrm>
            <a:off x="497022" y="185738"/>
            <a:ext cx="5370381" cy="646331"/>
          </a:xfrm>
          <a:prstGeom prst="rect">
            <a:avLst/>
          </a:prstGeom>
          <a:noFill/>
          <a:ln w="9525">
            <a:noFill/>
            <a:miter lim="800000"/>
            <a:headEnd/>
            <a:tailEnd/>
          </a:ln>
        </p:spPr>
        <p:txBody>
          <a:bodyPr wrap="none">
            <a:spAutoFit/>
          </a:bodyPr>
          <a:lstStyle/>
          <a:p>
            <a:pPr algn="r"/>
            <a:r>
              <a:rPr lang="ar-JO" altLang="ar-JO" sz="1200" dirty="0">
                <a:solidFill>
                  <a:schemeClr val="tx1"/>
                </a:solidFill>
              </a:rPr>
              <a:t>المبحث:  التربية </a:t>
            </a:r>
            <a:r>
              <a:rPr lang="ar-JO" altLang="ar-JO" sz="1200" dirty="0" smtClean="0">
                <a:solidFill>
                  <a:schemeClr val="tx1"/>
                </a:solidFill>
              </a:rPr>
              <a:t>الاسلامية       عنوان الوحدة: الاخلاق                        عنوان الدرس: طاعة الوالدين </a:t>
            </a:r>
          </a:p>
          <a:p>
            <a:pPr algn="r"/>
            <a:r>
              <a:rPr lang="ar-JO" altLang="ar-JO" sz="1200" dirty="0" smtClean="0">
                <a:solidFill>
                  <a:schemeClr val="tx1"/>
                </a:solidFill>
              </a:rPr>
              <a:t>التاريخ:                            من:                  الى</a:t>
            </a:r>
          </a:p>
          <a:p>
            <a:pPr algn="r"/>
            <a:r>
              <a:rPr lang="ar-JO" altLang="ar-JO" sz="1200" dirty="0" smtClean="0">
                <a:solidFill>
                  <a:schemeClr val="tx1"/>
                </a:solidFill>
              </a:rPr>
              <a:t>                                    </a:t>
            </a:r>
            <a:r>
              <a:rPr lang="ar-JO" altLang="ar-JO" sz="1200" dirty="0">
                <a:solidFill>
                  <a:schemeClr val="tx1"/>
                </a:solidFill>
              </a:rPr>
              <a:t>التكامل الافقي</a:t>
            </a:r>
            <a:r>
              <a:rPr lang="ar-JO" altLang="ar-JO" sz="1200" dirty="0" smtClean="0">
                <a:solidFill>
                  <a:schemeClr val="tx1"/>
                </a:solidFill>
              </a:rPr>
              <a:t>:</a:t>
            </a:r>
            <a:endParaRPr lang="en-US" altLang="ar-JO" sz="1200" dirty="0">
              <a:solidFill>
                <a:schemeClr val="tx1"/>
              </a:solidFill>
            </a:endParaRPr>
          </a:p>
        </p:txBody>
      </p:sp>
      <p:sp>
        <p:nvSpPr>
          <p:cNvPr id="10276" name="Text Box 36"/>
          <p:cNvSpPr txBox="1">
            <a:spLocks noChangeArrowheads="1"/>
          </p:cNvSpPr>
          <p:nvPr/>
        </p:nvSpPr>
        <p:spPr bwMode="auto">
          <a:xfrm>
            <a:off x="4724400" y="0"/>
            <a:ext cx="796925" cy="279400"/>
          </a:xfrm>
          <a:prstGeom prst="rect">
            <a:avLst/>
          </a:prstGeom>
          <a:noFill/>
          <a:ln w="9525">
            <a:noFill/>
            <a:miter lim="800000"/>
            <a:headEnd/>
            <a:tailEnd/>
          </a:ln>
        </p:spPr>
        <p:txBody>
          <a:bodyPr wrap="none">
            <a:spAutoFit/>
          </a:bodyPr>
          <a:lstStyle/>
          <a:p>
            <a:r>
              <a:rPr lang="ar-JO" altLang="ar-JO" sz="1400" b="1">
                <a:solidFill>
                  <a:schemeClr val="tx1"/>
                </a:solidFill>
              </a:rPr>
              <a:t>خطة</a:t>
            </a:r>
            <a:r>
              <a:rPr lang="ar-JO" altLang="ar-JO" sz="1400" b="1"/>
              <a:t> </a:t>
            </a:r>
            <a:r>
              <a:rPr lang="ar-JO" altLang="ar-JO" sz="1400" b="1">
                <a:solidFill>
                  <a:schemeClr val="tx1"/>
                </a:solidFill>
              </a:rPr>
              <a:t>درس</a:t>
            </a:r>
            <a:endParaRPr lang="en-US" altLang="ar-JO" sz="1400" b="1">
              <a:solidFill>
                <a:schemeClr val="tx1"/>
              </a:solidFill>
            </a:endParaRPr>
          </a:p>
        </p:txBody>
      </p:sp>
      <p:sp>
        <p:nvSpPr>
          <p:cNvPr id="10277" name="Text Box 37"/>
          <p:cNvSpPr txBox="1">
            <a:spLocks noChangeArrowheads="1"/>
          </p:cNvSpPr>
          <p:nvPr/>
        </p:nvSpPr>
        <p:spPr bwMode="auto">
          <a:xfrm>
            <a:off x="6475413" y="5740400"/>
            <a:ext cx="3406775" cy="735013"/>
          </a:xfrm>
          <a:prstGeom prst="rect">
            <a:avLst/>
          </a:prstGeom>
          <a:noFill/>
          <a:ln w="9525">
            <a:noFill/>
            <a:miter lim="800000"/>
            <a:headEnd/>
            <a:tailEnd/>
          </a:ln>
        </p:spPr>
        <p:txBody>
          <a:bodyPr wrap="none">
            <a:spAutoFit/>
          </a:bodyPr>
          <a:lstStyle/>
          <a:p>
            <a:r>
              <a:rPr lang="ar-JO" altLang="ar-JO" sz="1200">
                <a:solidFill>
                  <a:schemeClr val="tx1"/>
                </a:solidFill>
              </a:rPr>
              <a:t>              التامل الذاتي</a:t>
            </a:r>
          </a:p>
          <a:p>
            <a:r>
              <a:rPr lang="ar-JO" altLang="ar-JO" sz="1200">
                <a:solidFill>
                  <a:schemeClr val="tx1"/>
                </a:solidFill>
              </a:rPr>
              <a:t>اشعر بالرضا عن:......................................................</a:t>
            </a:r>
          </a:p>
          <a:p>
            <a:r>
              <a:rPr lang="ar-JO" altLang="ar-JO" sz="1200">
                <a:solidFill>
                  <a:schemeClr val="tx1"/>
                </a:solidFill>
              </a:rPr>
              <a:t>تحديات واجهتني:.......................................................</a:t>
            </a:r>
          </a:p>
          <a:p>
            <a:r>
              <a:rPr lang="ar-JO" altLang="ar-JO" sz="1200">
                <a:solidFill>
                  <a:schemeClr val="tx1"/>
                </a:solidFill>
              </a:rPr>
              <a:t>اقتراحات للتحسين:.....................................................</a:t>
            </a:r>
            <a:endParaRPr lang="en-US" altLang="ar-JO" sz="1200">
              <a:solidFill>
                <a:schemeClr val="tx1"/>
              </a:solidFill>
            </a:endParaRPr>
          </a:p>
        </p:txBody>
      </p:sp>
      <p:graphicFrame>
        <p:nvGraphicFramePr>
          <p:cNvPr id="24614" name="Group 38"/>
          <p:cNvGraphicFramePr>
            <a:graphicFrameLocks noGrp="1"/>
          </p:cNvGraphicFramePr>
          <p:nvPr/>
        </p:nvGraphicFramePr>
        <p:xfrm>
          <a:off x="152399" y="5638800"/>
          <a:ext cx="3276601" cy="800100"/>
        </p:xfrm>
        <a:graphic>
          <a:graphicData uri="http://schemas.openxmlformats.org/drawingml/2006/table">
            <a:tbl>
              <a:tblPr rtl="1"/>
              <a:tblGrid>
                <a:gridCol w="762001"/>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04" name="Text Box 70"/>
          <p:cNvSpPr txBox="1">
            <a:spLocks noChangeArrowheads="1"/>
          </p:cNvSpPr>
          <p:nvPr/>
        </p:nvSpPr>
        <p:spPr bwMode="auto">
          <a:xfrm>
            <a:off x="3570288" y="6507163"/>
            <a:ext cx="2868612" cy="252412"/>
          </a:xfrm>
          <a:prstGeom prst="rect">
            <a:avLst/>
          </a:prstGeom>
          <a:noFill/>
          <a:ln w="9525">
            <a:noFill/>
            <a:miter lim="800000"/>
            <a:headEnd/>
            <a:tailEnd/>
          </a:ln>
        </p:spPr>
        <p:txBody>
          <a:bodyPr wrap="none">
            <a:spAutoFit/>
          </a:bodyPr>
          <a:lstStyle/>
          <a:p>
            <a:r>
              <a:rPr lang="ar-JO" altLang="ar-JO" sz="1200"/>
              <a:t>اعداد المعلمات:1.........2...........3...................</a:t>
            </a:r>
            <a:endParaRPr lang="en-US" altLang="ar-JO" sz="1200"/>
          </a:p>
        </p:txBody>
      </p:sp>
      <p:sp>
        <p:nvSpPr>
          <p:cNvPr id="10306" name="Rectangle 10"/>
          <p:cNvSpPr>
            <a:spLocks noChangeArrowheads="1"/>
          </p:cNvSpPr>
          <p:nvPr/>
        </p:nvSpPr>
        <p:spPr bwMode="auto">
          <a:xfrm>
            <a:off x="7631113" y="6524625"/>
            <a:ext cx="2274887" cy="333375"/>
          </a:xfrm>
          <a:prstGeom prst="rect">
            <a:avLst/>
          </a:prstGeom>
          <a:noFill/>
          <a:ln w="9525">
            <a:noFill/>
            <a:miter lim="800000"/>
            <a:headEnd/>
            <a:tailEnd/>
          </a:ln>
        </p:spPr>
        <p:txBody>
          <a:bodyPr wrap="none">
            <a:spAutoFit/>
          </a:bodyPr>
          <a:lstStyle/>
          <a:p>
            <a:r>
              <a:rPr lang="en-US" altLang="ar-JO">
                <a:solidFill>
                  <a:schemeClr val="tx1"/>
                </a:solidFill>
                <a:latin typeface="Calibri" pitchFamily="34" charset="0"/>
              </a:rPr>
              <a:t>Form#QF71-1-47 rev.a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760759599"/>
              </p:ext>
            </p:extLst>
          </p:nvPr>
        </p:nvGraphicFramePr>
        <p:xfrm>
          <a:off x="31750" y="1009650"/>
          <a:ext cx="9874250" cy="4344988"/>
        </p:xfrm>
        <a:graphic>
          <a:graphicData uri="http://schemas.openxmlformats.org/drawingml/2006/table">
            <a:tbl>
              <a:tblPr rtl="1"/>
              <a:tblGrid>
                <a:gridCol w="330175"/>
                <a:gridCol w="2151311"/>
                <a:gridCol w="1232988"/>
                <a:gridCol w="859823"/>
                <a:gridCol w="849507"/>
                <a:gridCol w="517830"/>
                <a:gridCol w="3377171"/>
                <a:gridCol w="555445"/>
              </a:tblGrid>
              <a:tr h="274346">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802">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84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يتوقع من الطالب ان: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تعرف المفاهيم والمصطلحات التاليية</a:t>
                      </a: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 (</a:t>
                      </a:r>
                      <a:r>
                        <a:rPr kumimoji="0" lang="ar-JO" sz="1200" b="0" i="0" u="none" strike="noStrike" kern="1200" cap="none" spc="0" normalizeH="0" baseline="0" noProof="0" dirty="0" smtClean="0">
                          <a:ln>
                            <a:noFill/>
                          </a:ln>
                          <a:solidFill>
                            <a:srgbClr val="000000"/>
                          </a:solidFill>
                          <a:effectLst/>
                          <a:uLnTx/>
                          <a:uFillTx/>
                          <a:latin typeface="+mn-lt"/>
                          <a:ea typeface="+mn-ea"/>
                          <a:cs typeface="+mn-cs"/>
                        </a:rPr>
                        <a:t>محمد صلى الله عليه وسلم, عبد الله, آمنة بنت وهب, عبد المطلب, قريش)</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يذكر نسب الرسول صلى الله عليه وسلم</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JO" sz="1200" dirty="0"/>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الكتاب المدرسي</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التفكير الناقد</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r" defTabSz="914400" rtl="1" eaLnBrk="1" fontAlgn="base" latinLnBrk="0" hangingPunct="1">
                        <a:lnSpc>
                          <a:spcPct val="100000"/>
                        </a:lnSpc>
                        <a:spcBef>
                          <a:spcPct val="20000"/>
                        </a:spcBef>
                        <a:spcAft>
                          <a:spcPct val="0"/>
                        </a:spcAft>
                        <a:buClrTx/>
                        <a:buSzTx/>
                        <a:buFont typeface="+mj-lt"/>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 بطرح أسئلة متنوعة و مثيرة للتفكير مثل:</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من يعرف اسم رسولنا الكريم ؟</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أين ولد سيدنا محمد صلى الله عليه وآله وسلم؟</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كيف نشأ سيدنا محمد صلى الله عليه وآله وسلم؟</a:t>
                      </a:r>
                    </a:p>
                    <a:p>
                      <a:pPr marL="228600" marR="0" lvl="0" indent="-228600" algn="r" defTabSz="914400" rtl="1" eaLnBrk="1" fontAlgn="base" latinLnBrk="0" hangingPunct="1">
                        <a:lnSpc>
                          <a:spcPct val="100000"/>
                        </a:lnSpc>
                        <a:spcBef>
                          <a:spcPct val="20000"/>
                        </a:spcBef>
                        <a:spcAft>
                          <a:spcPct val="0"/>
                        </a:spcAft>
                        <a:buClrTx/>
                        <a:buSzTx/>
                        <a:buFont typeface="+mj-lt"/>
                        <a:buNone/>
                        <a:tabLst/>
                        <a:defRPr/>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من يعرف اسم أبيه؟</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من يعرف اسم أمه؟</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ماسم جده؟ما اسم قبيلته؟</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انشد النشيد امام الطلاب دون تلحين 3 مرات ثم انشده ملحنا ثم ينشده بعض الطلبة النجيبين ثم ينشده الطلاب جماعات </a:t>
                      </a: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txBody>
                  <a:tcPr marL="91432" marR="91432"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18"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solidFill>
                  <a:srgbClr val="000000"/>
                </a:solidFill>
              </a:rPr>
              <a:t> </a:t>
            </a:r>
            <a:r>
              <a:rPr lang="ar-JO" sz="1400" b="1">
                <a:solidFill>
                  <a:srgbClr val="000000"/>
                </a:solidFill>
              </a:rPr>
              <a:t>الصف: الاول الاساسي</a:t>
            </a:r>
          </a:p>
          <a:p>
            <a:pPr algn="r" rtl="1"/>
            <a:r>
              <a:rPr lang="ar-JO" sz="1400" b="1">
                <a:solidFill>
                  <a:srgbClr val="000000"/>
                </a:solidFill>
              </a:rPr>
              <a:t> عدد الحصص: 1</a:t>
            </a:r>
          </a:p>
          <a:p>
            <a:pPr algn="r" rtl="1"/>
            <a:r>
              <a:rPr lang="ar-JO" sz="1400" b="1">
                <a:solidFill>
                  <a:srgbClr val="000000"/>
                </a:solidFill>
              </a:rPr>
              <a:t> التعلم القبلي:-</a:t>
            </a:r>
          </a:p>
          <a:p>
            <a:pPr algn="r" rtl="1"/>
            <a:r>
              <a:rPr lang="ar-JO" sz="1400" b="1">
                <a:solidFill>
                  <a:srgbClr val="000000"/>
                </a:solidFill>
              </a:rPr>
              <a:t> التكامل الراسي:-</a:t>
            </a:r>
            <a:endParaRPr lang="en-US" sz="1400" b="1">
              <a:solidFill>
                <a:srgbClr val="000000"/>
              </a:solidFill>
            </a:endParaRPr>
          </a:p>
        </p:txBody>
      </p:sp>
      <p:sp>
        <p:nvSpPr>
          <p:cNvPr id="16419" name="Text Box 35"/>
          <p:cNvSpPr txBox="1">
            <a:spLocks noChangeArrowheads="1"/>
          </p:cNvSpPr>
          <p:nvPr/>
        </p:nvSpPr>
        <p:spPr bwMode="auto">
          <a:xfrm>
            <a:off x="603780" y="228600"/>
            <a:ext cx="7135287" cy="738664"/>
          </a:xfrm>
          <a:prstGeom prst="rect">
            <a:avLst/>
          </a:prstGeom>
          <a:noFill/>
          <a:ln w="9525">
            <a:noFill/>
            <a:miter lim="800000"/>
            <a:headEnd/>
            <a:tailEnd/>
          </a:ln>
        </p:spPr>
        <p:txBody>
          <a:bodyPr wrap="none">
            <a:spAutoFit/>
          </a:bodyPr>
          <a:lstStyle/>
          <a:p>
            <a:pPr algn="r" rtl="1"/>
            <a:r>
              <a:rPr lang="ar-JO" sz="1400" b="1" dirty="0">
                <a:solidFill>
                  <a:srgbClr val="000000"/>
                </a:solidFill>
              </a:rPr>
              <a:t>المبحث:  التربية الاسلامية       عنوان الوحدة: السيرة النبوية       عنوان الدرس:</a:t>
            </a:r>
            <a:r>
              <a:rPr lang="ar-JO" sz="1400" dirty="0">
                <a:solidFill>
                  <a:srgbClr val="000000"/>
                </a:solidFill>
              </a:rPr>
              <a:t> انشودة </a:t>
            </a:r>
            <a:r>
              <a:rPr lang="ar-JO" sz="1400" dirty="0" smtClean="0">
                <a:solidFill>
                  <a:srgbClr val="000000"/>
                </a:solidFill>
              </a:rPr>
              <a:t>نبينا محمد </a:t>
            </a:r>
            <a:r>
              <a:rPr lang="ar-JO" sz="1400" dirty="0">
                <a:solidFill>
                  <a:srgbClr val="000000"/>
                </a:solidFill>
              </a:rPr>
              <a:t>صلى الله عليه وسلم</a:t>
            </a:r>
          </a:p>
          <a:p>
            <a:pPr algn="r" rtl="1"/>
            <a:r>
              <a:rPr lang="ar-JO" sz="1400" b="1" dirty="0">
                <a:solidFill>
                  <a:srgbClr val="000000"/>
                </a:solidFill>
              </a:rPr>
              <a:t>التاريخ</a:t>
            </a:r>
            <a:r>
              <a:rPr lang="ar-JO" sz="1400" b="1" dirty="0" smtClean="0">
                <a:solidFill>
                  <a:srgbClr val="000000"/>
                </a:solidFill>
              </a:rPr>
              <a:t>:                             من</a:t>
            </a:r>
            <a:r>
              <a:rPr lang="ar-JO" sz="1400" b="1" dirty="0">
                <a:solidFill>
                  <a:srgbClr val="000000"/>
                </a:solidFill>
              </a:rPr>
              <a:t>:                  الى</a:t>
            </a:r>
          </a:p>
          <a:p>
            <a:pPr algn="r" rtl="1"/>
            <a:r>
              <a:rPr lang="ar-JO" sz="1400" b="1" dirty="0">
                <a:solidFill>
                  <a:srgbClr val="000000"/>
                </a:solidFill>
              </a:rPr>
              <a:t>                                    التكامل الافقي:التربية الاجتماعية وحدة السيرة النبوية</a:t>
            </a:r>
            <a:endParaRPr lang="en-US" sz="1400" b="1" dirty="0">
              <a:solidFill>
                <a:srgbClr val="000000"/>
              </a:solidFill>
            </a:endParaRPr>
          </a:p>
        </p:txBody>
      </p:sp>
      <p:sp>
        <p:nvSpPr>
          <p:cNvPr id="16420"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solidFill>
                  <a:srgbClr val="000000"/>
                </a:solidFill>
              </a:rPr>
              <a:t>خطة درس</a:t>
            </a:r>
            <a:endParaRPr lang="en-US" sz="1400" b="1">
              <a:solidFill>
                <a:srgbClr val="000000"/>
              </a:solidFill>
            </a:endParaRPr>
          </a:p>
        </p:txBody>
      </p:sp>
      <p:graphicFrame>
        <p:nvGraphicFramePr>
          <p:cNvPr id="24614" name="Group 38"/>
          <p:cNvGraphicFramePr>
            <a:graphicFrameLocks noGrp="1"/>
          </p:cNvGraphicFramePr>
          <p:nvPr/>
        </p:nvGraphicFramePr>
        <p:xfrm>
          <a:off x="-1" y="5643563"/>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47"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solidFill>
                  <a:srgbClr val="000000"/>
                </a:solidFill>
              </a:rPr>
              <a:t>اعداد المعلمات:.</a:t>
            </a:r>
            <a:endParaRPr lang="en-US" sz="1200">
              <a:solidFill>
                <a:srgbClr val="000000"/>
              </a:solidFill>
            </a:endParaRPr>
          </a:p>
        </p:txBody>
      </p:sp>
      <p:sp>
        <p:nvSpPr>
          <p:cNvPr id="16448"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85676553"/>
              </p:ext>
            </p:extLst>
          </p:nvPr>
        </p:nvGraphicFramePr>
        <p:xfrm>
          <a:off x="31751" y="1009650"/>
          <a:ext cx="9874249" cy="4516469"/>
        </p:xfrm>
        <a:graphic>
          <a:graphicData uri="http://schemas.openxmlformats.org/drawingml/2006/table">
            <a:tbl>
              <a:tblPr rtl="1"/>
              <a:tblGrid>
                <a:gridCol w="330174"/>
                <a:gridCol w="1728277"/>
                <a:gridCol w="1269099"/>
                <a:gridCol w="882178"/>
                <a:gridCol w="897655"/>
                <a:gridCol w="526212"/>
                <a:gridCol w="3652528"/>
                <a:gridCol w="588126"/>
              </a:tblGrid>
              <a:tr h="274299">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5" marB="45715"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74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76399">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a:t>
                      </a:r>
                    </a:p>
                  </a:txBody>
                  <a:tcPr marL="91432" marR="91432"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يتوقع من الطالب ان: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يتعرف المفاهيم والمصطلحات التالية:</a:t>
                      </a:r>
                      <a:r>
                        <a:rPr kumimoji="0" lang="ar-JO" sz="1200" b="0" i="0" u="none" strike="noStrike" kern="1200" cap="none" spc="0" normalizeH="0" baseline="0" noProof="0" dirty="0">
                          <a:ln>
                            <a:noFill/>
                          </a:ln>
                          <a:solidFill>
                            <a:schemeClr val="tx1"/>
                          </a:solidFill>
                          <a:effectLst/>
                          <a:uLnTx/>
                          <a:uFillTx/>
                          <a:latin typeface="+mn-lt"/>
                          <a:ea typeface="+mn-ea"/>
                          <a:cs typeface="+mn-cs"/>
                        </a:rPr>
                        <a:t> </a:t>
                      </a:r>
                      <a:r>
                        <a:rPr kumimoji="0" lang="ar-JO" sz="1200" b="0" i="0" u="none" strike="noStrike" kern="1200" cap="none" spc="0" normalizeH="0" baseline="0" noProof="0" dirty="0" smtClean="0">
                          <a:ln>
                            <a:noFill/>
                          </a:ln>
                          <a:solidFill>
                            <a:schemeClr val="tx1"/>
                          </a:solidFill>
                          <a:effectLst/>
                          <a:uLnTx/>
                          <a:uFillTx/>
                          <a:latin typeface="+mn-lt"/>
                          <a:ea typeface="+mn-ea"/>
                          <a:cs typeface="+mn-cs"/>
                        </a:rPr>
                        <a:t>(بوساطة,جبريل عليه السلام ,سيدنا محمد صلى الله عليه وسلم,غار حراء)</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يذكر قصة نزول جبريل على سيدنا محمد صلى الله عليه وسلم</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الكتاب المدرسي</a:t>
                      </a:r>
                    </a:p>
                    <a:p>
                      <a:r>
                        <a:rPr lang="ar-JO" sz="1200" dirty="0" smtClean="0"/>
                        <a:t>صور</a:t>
                      </a:r>
                      <a:r>
                        <a:rPr lang="ar-JO" sz="1200" baseline="0" dirty="0" smtClean="0"/>
                        <a:t> تمثل ( مكة المكرمة, غار حراء , القرآن الكريم )</a:t>
                      </a:r>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txBody>
                  <a:tcPr marL="91418" marR="91418"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a:p>
                  </a:txBody>
                  <a:tcPr marL="91418" marR="91418"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18" marR="91418"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a:p>
                  </a:txBody>
                  <a:tcPr marL="91418" marR="91418"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اعرض على الطلبة صورة مكة المكرمة واطلب منهم النظر اليها وتحديد مضمونها واناقشهم في ذلك وكذلك بقية الصور ثم اقوم بتوضيح معاني المصطلحات الواردة والتي تعبر عنها الصور ثم اقرأ امام الطلبة (الله تعالى انزل القرآن الكريم بوساطة جبريل عليه السلام على سيدنا محمد صلى الله عليه وآله وسلم)</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اقص على الطلبة قصة بدء نزول القرآن الكريم ثم اطلب من الطلبة محاولة تلخيصها</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 ثم اوجه الطلبة الى أنشطة الكتاب وتدريباته</a:t>
                      </a: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2" marR="91432"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26" name="Text Box 34"/>
          <p:cNvSpPr txBox="1">
            <a:spLocks noChangeArrowheads="1"/>
          </p:cNvSpPr>
          <p:nvPr/>
        </p:nvSpPr>
        <p:spPr bwMode="auto">
          <a:xfrm>
            <a:off x="8480425" y="0"/>
            <a:ext cx="1519238" cy="954088"/>
          </a:xfrm>
          <a:prstGeom prst="rect">
            <a:avLst/>
          </a:prstGeom>
          <a:noFill/>
          <a:ln w="9525">
            <a:noFill/>
            <a:miter lim="800000"/>
            <a:headEnd/>
            <a:tailEnd/>
          </a:ln>
        </p:spPr>
        <p:txBody>
          <a:bodyPr wrap="none">
            <a:spAutoFit/>
          </a:bodyPr>
          <a:lstStyle/>
          <a:p>
            <a:pPr algn="r" rtl="1"/>
            <a:r>
              <a:rPr lang="ar-JO" sz="1200"/>
              <a:t> </a:t>
            </a:r>
            <a:r>
              <a:rPr lang="ar-JO" sz="1400" b="1"/>
              <a:t>الصف: الاول الاساسي</a:t>
            </a:r>
          </a:p>
          <a:p>
            <a:pPr algn="r" rtl="1"/>
            <a:r>
              <a:rPr lang="ar-JO" sz="1400" b="1"/>
              <a:t> عدد الحصص: 1</a:t>
            </a:r>
          </a:p>
          <a:p>
            <a:pPr algn="r" rtl="1"/>
            <a:r>
              <a:rPr lang="ar-JO" sz="1400" b="1"/>
              <a:t> التعلم القبلي:---------</a:t>
            </a:r>
          </a:p>
          <a:p>
            <a:pPr algn="r" rtl="1"/>
            <a:r>
              <a:rPr lang="ar-JO" sz="1400" b="1"/>
              <a:t> التكامل الراسي:------</a:t>
            </a:r>
            <a:endParaRPr lang="en-US" sz="1400" b="1"/>
          </a:p>
        </p:txBody>
      </p:sp>
      <p:sp>
        <p:nvSpPr>
          <p:cNvPr id="8227" name="Text Box 35"/>
          <p:cNvSpPr txBox="1">
            <a:spLocks noChangeArrowheads="1"/>
          </p:cNvSpPr>
          <p:nvPr/>
        </p:nvSpPr>
        <p:spPr bwMode="auto">
          <a:xfrm>
            <a:off x="763430" y="228600"/>
            <a:ext cx="5892959" cy="738664"/>
          </a:xfrm>
          <a:prstGeom prst="rect">
            <a:avLst/>
          </a:prstGeom>
          <a:noFill/>
          <a:ln w="9525">
            <a:noFill/>
            <a:miter lim="800000"/>
            <a:headEnd/>
            <a:tailEnd/>
          </a:ln>
        </p:spPr>
        <p:txBody>
          <a:bodyPr wrap="none">
            <a:spAutoFit/>
          </a:bodyPr>
          <a:lstStyle/>
          <a:p>
            <a:pPr algn="r" rtl="1"/>
            <a:r>
              <a:rPr lang="ar-JO" sz="1400" b="1" dirty="0"/>
              <a:t>المبحث:  التربية الاسلامية       عنوان الوحدة:القرآن الكريم       عنوان الدرس: </a:t>
            </a:r>
            <a:r>
              <a:rPr lang="ar-JO" sz="1400" b="1" dirty="0" smtClean="0"/>
              <a:t> </a:t>
            </a:r>
            <a:r>
              <a:rPr lang="ar-JO" sz="1400" b="1" dirty="0"/>
              <a:t>القرآن </a:t>
            </a:r>
            <a:r>
              <a:rPr lang="ar-JO" sz="1400" b="1" dirty="0" smtClean="0"/>
              <a:t>الكريم</a:t>
            </a:r>
            <a:endParaRPr lang="ar-JO" sz="1400" b="1" dirty="0"/>
          </a:p>
          <a:p>
            <a:pPr algn="r" rtl="1"/>
            <a:r>
              <a:rPr lang="ar-JO" sz="1400" b="1" dirty="0"/>
              <a:t>                                    التاريخ</a:t>
            </a:r>
            <a:r>
              <a:rPr lang="ar-JO" sz="1400" b="1" dirty="0" smtClean="0"/>
              <a:t>:                                من</a:t>
            </a:r>
            <a:r>
              <a:rPr lang="ar-JO" sz="1400" b="1" dirty="0"/>
              <a:t>:                  الى</a:t>
            </a:r>
          </a:p>
          <a:p>
            <a:pPr algn="r" rtl="1"/>
            <a:r>
              <a:rPr lang="ar-JO" sz="1400" b="1" dirty="0"/>
              <a:t>                                    التكامل الافقي:التربية الاجتماعية وحدة السيرة النبوية</a:t>
            </a:r>
            <a:endParaRPr lang="en-US" sz="1400" b="1" dirty="0"/>
          </a:p>
        </p:txBody>
      </p:sp>
      <p:sp>
        <p:nvSpPr>
          <p:cNvPr id="8228"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pPr algn="r" rtl="1"/>
            <a:r>
              <a:rPr lang="ar-JO" sz="1400" b="1"/>
              <a:t>خطة درس</a:t>
            </a:r>
            <a:endParaRPr lang="en-US" sz="1400" b="1"/>
          </a:p>
        </p:txBody>
      </p:sp>
      <p:graphicFrame>
        <p:nvGraphicFramePr>
          <p:cNvPr id="24614" name="Group 38"/>
          <p:cNvGraphicFramePr>
            <a:graphicFrameLocks noGrp="1"/>
          </p:cNvGraphicFramePr>
          <p:nvPr/>
        </p:nvGraphicFramePr>
        <p:xfrm>
          <a:off x="-1" y="5772150"/>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55" name="Text Box 70"/>
          <p:cNvSpPr txBox="1">
            <a:spLocks noChangeArrowheads="1"/>
          </p:cNvSpPr>
          <p:nvPr/>
        </p:nvSpPr>
        <p:spPr bwMode="auto">
          <a:xfrm>
            <a:off x="5373688" y="6191250"/>
            <a:ext cx="1065212" cy="276225"/>
          </a:xfrm>
          <a:prstGeom prst="rect">
            <a:avLst/>
          </a:prstGeom>
          <a:noFill/>
          <a:ln w="9525">
            <a:noFill/>
            <a:miter lim="800000"/>
            <a:headEnd/>
            <a:tailEnd/>
          </a:ln>
        </p:spPr>
        <p:txBody>
          <a:bodyPr wrap="none">
            <a:spAutoFit/>
          </a:bodyPr>
          <a:lstStyle/>
          <a:p>
            <a:pPr algn="r" rtl="1"/>
            <a:r>
              <a:rPr lang="ar-JO" sz="1200"/>
              <a:t>اعداد المعلمات:.3</a:t>
            </a:r>
            <a:endParaRPr lang="en-US" sz="1200"/>
          </a:p>
        </p:txBody>
      </p:sp>
      <p:sp>
        <p:nvSpPr>
          <p:cNvPr id="8256"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145494861"/>
              </p:ext>
            </p:extLst>
          </p:nvPr>
        </p:nvGraphicFramePr>
        <p:xfrm>
          <a:off x="31750" y="1009650"/>
          <a:ext cx="9874250" cy="4157709"/>
        </p:xfrm>
        <a:graphic>
          <a:graphicData uri="http://schemas.openxmlformats.org/drawingml/2006/table">
            <a:tbl>
              <a:tblPr rtl="1"/>
              <a:tblGrid>
                <a:gridCol w="330175"/>
                <a:gridCol w="1957256"/>
                <a:gridCol w="955595"/>
                <a:gridCol w="809558"/>
                <a:gridCol w="869877"/>
                <a:gridCol w="533439"/>
                <a:gridCol w="3941379"/>
                <a:gridCol w="476971"/>
              </a:tblGrid>
              <a:tr h="274291">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3" marB="45713"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729">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1764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4</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يتوقع من الطالب ان: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تعرف المفاهيم والمصطلحات التالية</a:t>
                      </a: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 أركان الاسلام , الشهادتان , إقامة الصلاة ,إيتاء الزكاة</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يذكر أركان الاسلام الثلاثة الاولى بالترتيب</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يتقن النطق بلفظ الشهادتين</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يعظم أهمية النطق بالشهادتين وإقامة الصلاة ,وإيتاء الزكاة</a:t>
                      </a:r>
                      <a:endParaRPr lang="ar-JO" sz="1200" dirty="0"/>
                    </a:p>
                  </a:txBody>
                  <a:tcPr marL="91432" marR="91432"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 صور تمثل اركان الاسلام الخمسة</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الاداء</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قائمة الرصد</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اسأل الطلاب الأسئلة التالية:ماذا يقول المؤذن في الآذان؟لماذا يذهب الناس الى المساجد؟كيف نساعد الفقراء والمساكين؟</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ارسم اساسات بيت  لاوضح من خلاله كلمة ركن واربطه باركان الاسلام</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اعرض صورة طفل يتشهد في الصلاة ثم اناقش الطلبة فيما يفعل وماذا يقول مع الاشارة الى اصبعه فاوضح لهم المفهوم وبالطريقة ذاتها اعرض لهم صورة تمثل صلاة الجماعة واخرى تمثل صندوق الزكاة</a:t>
                      </a:r>
                    </a:p>
                    <a:p>
                      <a:pPr marL="228600" marR="0" lvl="0" indent="-228600" algn="r" defTabSz="914400" rtl="1" eaLnBrk="1" fontAlgn="base" latinLnBrk="0" hangingPunct="1">
                        <a:lnSpc>
                          <a:spcPct val="100000"/>
                        </a:lnSpc>
                        <a:spcBef>
                          <a:spcPct val="20000"/>
                        </a:spcBef>
                        <a:spcAft>
                          <a:spcPct val="0"/>
                        </a:spcAft>
                        <a:buClrTx/>
                        <a:buSzTx/>
                        <a:buFont typeface="+mj-lt"/>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اجري مسابقات بين الطلاب في ذكر الاركان الثلاثة الاولى</a:t>
                      </a:r>
                    </a:p>
                    <a:p>
                      <a:pPr marL="228600" marR="0" lvl="0" indent="-228600" algn="r" defTabSz="914400" rtl="1" eaLnBrk="1" fontAlgn="base" latinLnBrk="0" hangingPunct="1">
                        <a:lnSpc>
                          <a:spcPct val="100000"/>
                        </a:lnSpc>
                        <a:spcBef>
                          <a:spcPct val="20000"/>
                        </a:spcBef>
                        <a:spcAft>
                          <a:spcPct val="0"/>
                        </a:spcAft>
                        <a:buClrTx/>
                        <a:buSzTx/>
                        <a:buFont typeface="+mj-lt"/>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mj-lt"/>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ادرب الطلبة على نطق الشهادتين واناقشهم في اهميتها وكذلك في بقية الاركان</a:t>
                      </a:r>
                    </a:p>
                    <a:p>
                      <a:pPr marL="228600" marR="0" lvl="0" indent="-228600" algn="r" defTabSz="914400" rtl="1" eaLnBrk="1" fontAlgn="base" latinLnBrk="0" hangingPunct="1">
                        <a:lnSpc>
                          <a:spcPct val="100000"/>
                        </a:lnSpc>
                        <a:spcBef>
                          <a:spcPct val="20000"/>
                        </a:spcBef>
                        <a:spcAft>
                          <a:spcPct val="0"/>
                        </a:spcAft>
                        <a:buClrTx/>
                        <a:buSzTx/>
                        <a:buFont typeface="+mj-lt"/>
                        <a:buAutoNum type="arabicPeriod"/>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انتقل بالطلبة الى انشطة الكتاب وتدريباته</a:t>
                      </a:r>
                    </a:p>
                  </a:txBody>
                  <a:tcPr marL="91432" marR="91432"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txBody>
                  <a:tcPr marL="91432" marR="91432"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706"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t> </a:t>
            </a:r>
            <a:r>
              <a:rPr lang="ar-JO" sz="1400" b="1"/>
              <a:t>الصف: الاول الاساسي</a:t>
            </a:r>
          </a:p>
          <a:p>
            <a:pPr algn="r" rtl="1"/>
            <a:r>
              <a:rPr lang="ar-JO" sz="1400" b="1"/>
              <a:t> عدد الحصص: 1</a:t>
            </a:r>
          </a:p>
          <a:p>
            <a:pPr algn="r" rtl="1"/>
            <a:r>
              <a:rPr lang="ar-JO" sz="1400" b="1"/>
              <a:t> التعلم القبلي:-</a:t>
            </a:r>
          </a:p>
          <a:p>
            <a:pPr algn="r" rtl="1"/>
            <a:r>
              <a:rPr lang="ar-JO" sz="1400" b="1"/>
              <a:t> التكامل الراسي:-</a:t>
            </a:r>
            <a:endParaRPr lang="en-US" sz="1400" b="1"/>
          </a:p>
        </p:txBody>
      </p:sp>
      <p:sp>
        <p:nvSpPr>
          <p:cNvPr id="28707" name="Text Box 35"/>
          <p:cNvSpPr txBox="1">
            <a:spLocks noChangeArrowheads="1"/>
          </p:cNvSpPr>
          <p:nvPr/>
        </p:nvSpPr>
        <p:spPr bwMode="auto">
          <a:xfrm>
            <a:off x="603250" y="228600"/>
            <a:ext cx="5786438" cy="738188"/>
          </a:xfrm>
          <a:prstGeom prst="rect">
            <a:avLst/>
          </a:prstGeom>
          <a:noFill/>
          <a:ln w="9525">
            <a:noFill/>
            <a:miter lim="800000"/>
            <a:headEnd/>
            <a:tailEnd/>
          </a:ln>
        </p:spPr>
        <p:txBody>
          <a:bodyPr wrap="none">
            <a:spAutoFit/>
          </a:bodyPr>
          <a:lstStyle/>
          <a:p>
            <a:pPr algn="r" rtl="1"/>
            <a:r>
              <a:rPr lang="ar-JO" sz="1400" b="1" dirty="0"/>
              <a:t>المبحث:  التربية الاسلامية       عنوان الوحدة: أركان الاسلام        عنوان الدرس: اركان الاسلام</a:t>
            </a:r>
          </a:p>
          <a:p>
            <a:pPr algn="r" rtl="1"/>
            <a:r>
              <a:rPr lang="ar-JO" sz="1400" b="1" dirty="0"/>
              <a:t>                                    التاريخ</a:t>
            </a:r>
            <a:r>
              <a:rPr lang="ar-JO" sz="1400" b="1" dirty="0" smtClean="0"/>
              <a:t>:                                   من</a:t>
            </a:r>
            <a:r>
              <a:rPr lang="ar-JO" sz="1400" b="1" dirty="0"/>
              <a:t>:                  الى</a:t>
            </a:r>
          </a:p>
          <a:p>
            <a:pPr algn="r" rtl="1"/>
            <a:r>
              <a:rPr lang="ar-JO" sz="1400" b="1" dirty="0"/>
              <a:t>                                    التكامل </a:t>
            </a:r>
            <a:r>
              <a:rPr lang="ar-JO" sz="1400" b="1" dirty="0" smtClean="0"/>
              <a:t>الافقي:</a:t>
            </a:r>
            <a:endParaRPr lang="en-US" sz="1400" b="1" dirty="0"/>
          </a:p>
        </p:txBody>
      </p:sp>
      <p:sp>
        <p:nvSpPr>
          <p:cNvPr id="28708"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t>خطة درس</a:t>
            </a:r>
            <a:endParaRPr lang="en-US" sz="1400" b="1"/>
          </a:p>
        </p:txBody>
      </p:sp>
      <p:graphicFrame>
        <p:nvGraphicFramePr>
          <p:cNvPr id="24614" name="Group 38"/>
          <p:cNvGraphicFramePr>
            <a:graphicFrameLocks noGrp="1"/>
          </p:cNvGraphicFramePr>
          <p:nvPr/>
        </p:nvGraphicFramePr>
        <p:xfrm>
          <a:off x="-1" y="5643563"/>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735"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t>اعداد المعلمات:.</a:t>
            </a:r>
            <a:endParaRPr lang="en-US" sz="1200"/>
          </a:p>
        </p:txBody>
      </p:sp>
      <p:sp>
        <p:nvSpPr>
          <p:cNvPr id="28736"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32065837"/>
              </p:ext>
            </p:extLst>
          </p:nvPr>
        </p:nvGraphicFramePr>
        <p:xfrm>
          <a:off x="31751" y="1009650"/>
          <a:ext cx="9874249" cy="4344988"/>
        </p:xfrm>
        <a:graphic>
          <a:graphicData uri="http://schemas.openxmlformats.org/drawingml/2006/table">
            <a:tbl>
              <a:tblPr rtl="1"/>
              <a:tblGrid>
                <a:gridCol w="330175"/>
                <a:gridCol w="1927096"/>
                <a:gridCol w="985754"/>
                <a:gridCol w="814319"/>
                <a:gridCol w="865116"/>
                <a:gridCol w="580809"/>
                <a:gridCol w="3894009"/>
                <a:gridCol w="476971"/>
              </a:tblGrid>
              <a:tr h="274346">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802">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84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يتوقع من الطالب ان: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تعرف المفاهيم والمصطلحات التالية</a:t>
                      </a: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 أركان الاسلام, صوم رمضان,حج البيت</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يذكر اركان الاسلام الخمسة بالترتيب</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يؤمن باركان الاسلام الخمسة </a:t>
                      </a:r>
                      <a:endParaRPr lang="ar-JO" sz="1200" dirty="0"/>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 صور تمثل اركان الاسلام الخمسة</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التدريس المباشر</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العمل في الكتاب المدرسي</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الاداء</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قائمة الرصد</a:t>
                      </a: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457200" rtl="1" eaLnBrk="1" fontAlgn="base" latinLnBrk="0" hangingPunct="1">
                        <a:lnSpc>
                          <a:spcPct val="87000"/>
                        </a:lnSpc>
                        <a:spcBef>
                          <a:spcPts val="800"/>
                        </a:spcBef>
                        <a:spcAft>
                          <a:spcPct val="0"/>
                        </a:spcAft>
                        <a:buClr>
                          <a:srgbClr val="000000"/>
                        </a:buClr>
                        <a:buSzPct val="100000"/>
                        <a:buFont typeface="Arial" pitchFamily="34" charset="0"/>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endParaRPr>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اسال الطلبة الأسئلة الاتية:ما اول كلمات ينطقها المسلم عند دخوله الاسلام؟ ماذا يقول المؤذن في الاذان؟لماذا يذهب الناس الى المسجد؟كيف يساعد الغني الفقير؟</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اعرض على الطلبة صورا تمثل افطار رمضان واخرى تمثل الحج حيث اقوم بتوضيح المفهوم من خلالها وسؤال الطلبة عن ما يفعله المسلمون في شهر رمضان ولماذا يذهبون الى البيت الحرام في مكة المكرمة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اسال الطلاب عن اركان الاسلام التي ذكرت في درس اليوم  ثم اطلب منهم ذكر جميع اركان الاسلام الخمسة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اناقش الطلبة في أهمية كل ركن من اركان الاسلام</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انتقل بالطلاب الى انشطة الكتاب وتدريباته</a:t>
                      </a: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2" marR="91432"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730"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t> </a:t>
            </a:r>
            <a:r>
              <a:rPr lang="ar-JO" sz="1400" b="1"/>
              <a:t>الصف: الاول الاساسي</a:t>
            </a:r>
          </a:p>
          <a:p>
            <a:pPr algn="r" rtl="1"/>
            <a:r>
              <a:rPr lang="ar-JO" sz="1400" b="1"/>
              <a:t> عدد الحصص: 1</a:t>
            </a:r>
          </a:p>
          <a:p>
            <a:pPr algn="r" rtl="1"/>
            <a:r>
              <a:rPr lang="ar-JO" sz="1400" b="1"/>
              <a:t> التعلم القبلي:-</a:t>
            </a:r>
          </a:p>
          <a:p>
            <a:pPr algn="r" rtl="1"/>
            <a:r>
              <a:rPr lang="ar-JO" sz="1400" b="1"/>
              <a:t> التكامل الراسي:-</a:t>
            </a:r>
            <a:endParaRPr lang="en-US" sz="1400" b="1"/>
          </a:p>
        </p:txBody>
      </p:sp>
      <p:sp>
        <p:nvSpPr>
          <p:cNvPr id="29731" name="Text Box 35"/>
          <p:cNvSpPr txBox="1">
            <a:spLocks noChangeArrowheads="1"/>
          </p:cNvSpPr>
          <p:nvPr/>
        </p:nvSpPr>
        <p:spPr bwMode="auto">
          <a:xfrm>
            <a:off x="631825" y="228600"/>
            <a:ext cx="5757863" cy="738188"/>
          </a:xfrm>
          <a:prstGeom prst="rect">
            <a:avLst/>
          </a:prstGeom>
          <a:noFill/>
          <a:ln w="9525">
            <a:noFill/>
            <a:miter lim="800000"/>
            <a:headEnd/>
            <a:tailEnd/>
          </a:ln>
        </p:spPr>
        <p:txBody>
          <a:bodyPr wrap="none">
            <a:spAutoFit/>
          </a:bodyPr>
          <a:lstStyle/>
          <a:p>
            <a:pPr algn="r" rtl="1"/>
            <a:r>
              <a:rPr lang="ar-JO" sz="1400" b="1" dirty="0"/>
              <a:t>المبحث:  التربية الاسلامية       عنوان الوحدة:أركان الاسلام    عنوان الدرس: اركان </a:t>
            </a:r>
            <a:r>
              <a:rPr lang="ar-JO" sz="1400" b="1" dirty="0" smtClean="0"/>
              <a:t>الاسلام</a:t>
            </a:r>
            <a:endParaRPr lang="ar-JO" sz="1400" b="1" dirty="0"/>
          </a:p>
          <a:p>
            <a:pPr algn="r" rtl="1"/>
            <a:r>
              <a:rPr lang="ar-JO" sz="1400" b="1" dirty="0"/>
              <a:t>                                    التاريخ</a:t>
            </a:r>
            <a:r>
              <a:rPr lang="ar-JO" sz="1400" b="1" dirty="0" smtClean="0"/>
              <a:t>:                              من</a:t>
            </a:r>
            <a:r>
              <a:rPr lang="ar-JO" sz="1400" b="1" dirty="0"/>
              <a:t>:                  الى</a:t>
            </a:r>
          </a:p>
          <a:p>
            <a:pPr algn="r" rtl="1"/>
            <a:r>
              <a:rPr lang="ar-JO" sz="1400" b="1" dirty="0"/>
              <a:t>                                    التكامل الافقي:التربية الاجتماعية(مساعدة الفقراء)</a:t>
            </a:r>
            <a:endParaRPr lang="en-US" sz="1400" b="1" dirty="0"/>
          </a:p>
        </p:txBody>
      </p:sp>
      <p:sp>
        <p:nvSpPr>
          <p:cNvPr id="29732"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t>خطة درس</a:t>
            </a:r>
            <a:endParaRPr lang="en-US" sz="1400" b="1"/>
          </a:p>
        </p:txBody>
      </p:sp>
      <p:graphicFrame>
        <p:nvGraphicFramePr>
          <p:cNvPr id="24614" name="Group 38"/>
          <p:cNvGraphicFramePr>
            <a:graphicFrameLocks noGrp="1"/>
          </p:cNvGraphicFramePr>
          <p:nvPr/>
        </p:nvGraphicFramePr>
        <p:xfrm>
          <a:off x="-1" y="5772150"/>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759" name="Text Box 70"/>
          <p:cNvSpPr txBox="1">
            <a:spLocks noChangeArrowheads="1"/>
          </p:cNvSpPr>
          <p:nvPr/>
        </p:nvSpPr>
        <p:spPr bwMode="auto">
          <a:xfrm>
            <a:off x="5454650" y="6119813"/>
            <a:ext cx="984250" cy="276225"/>
          </a:xfrm>
          <a:prstGeom prst="rect">
            <a:avLst/>
          </a:prstGeom>
          <a:noFill/>
          <a:ln w="9525">
            <a:noFill/>
            <a:miter lim="800000"/>
            <a:headEnd/>
            <a:tailEnd/>
          </a:ln>
        </p:spPr>
        <p:txBody>
          <a:bodyPr wrap="none">
            <a:spAutoFit/>
          </a:bodyPr>
          <a:lstStyle/>
          <a:p>
            <a:pPr algn="r" rtl="1"/>
            <a:r>
              <a:rPr lang="ar-JO" sz="1200"/>
              <a:t>اعداد المعلمات:.</a:t>
            </a:r>
            <a:endParaRPr lang="en-US" sz="1200"/>
          </a:p>
        </p:txBody>
      </p:sp>
      <p:sp>
        <p:nvSpPr>
          <p:cNvPr id="29760"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1234207684"/>
              </p:ext>
            </p:extLst>
          </p:nvPr>
        </p:nvGraphicFramePr>
        <p:xfrm>
          <a:off x="31751" y="1009650"/>
          <a:ext cx="9874249" cy="4344988"/>
        </p:xfrm>
        <a:graphic>
          <a:graphicData uri="http://schemas.openxmlformats.org/drawingml/2006/table">
            <a:tbl>
              <a:tblPr rtl="1"/>
              <a:tblGrid>
                <a:gridCol w="330175"/>
                <a:gridCol w="1952494"/>
                <a:gridCol w="1011152"/>
                <a:gridCol w="869877"/>
                <a:gridCol w="814319"/>
                <a:gridCol w="525252"/>
                <a:gridCol w="3894009"/>
                <a:gridCol w="476971"/>
              </a:tblGrid>
              <a:tr h="274346">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802">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84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4</a:t>
                      </a:r>
                    </a:p>
                  </a:txBody>
                  <a:tcPr marL="91432" marR="91432"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يتوقع من الطالب ان: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تعرف المفاهيم والمصطلحات التالية</a:t>
                      </a: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 (الخبث والخبائث,الحمد لله, الاذى, عافاني)</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يعدد آداب قضاء الحاجة</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يحفظ دعاء قضاء الحاجة</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يحرص على دعاء قضاء الحاجة</a:t>
                      </a:r>
                      <a:endParaRPr lang="ar-JO" sz="1200" dirty="0"/>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 وصور تمثل آداب قضاء الحاجة</a:t>
                      </a:r>
                    </a:p>
                    <a:p>
                      <a:pPr algn="ctr"/>
                      <a:endParaRPr lang="ar-JO" sz="1200" dirty="0" smtClean="0"/>
                    </a:p>
                    <a:p>
                      <a:pPr algn="ctr"/>
                      <a:endParaRPr lang="ar-JO" sz="1200" dirty="0" smtClean="0"/>
                    </a:p>
                    <a:p>
                      <a:pPr algn="ctr"/>
                      <a:endParaRPr lang="ar-JO" sz="1200" dirty="0"/>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الاستقصاء</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الاداء</a:t>
                      </a:r>
                    </a:p>
                    <a:p>
                      <a:pPr algn="ctr"/>
                      <a:endParaRPr lang="ar-JO" sz="1200" dirty="0" smtClean="0"/>
                    </a:p>
                    <a:p>
                      <a:pPr algn="ctr"/>
                      <a:endParaRPr lang="ar-JO" sz="1200" dirty="0" smtClean="0"/>
                    </a:p>
                    <a:p>
                      <a:pPr algn="ctr"/>
                      <a:endParaRPr lang="ar-JO" sz="1200" dirty="0"/>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18" marR="91418"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أثير مشكلة من خلال عرض الموقف التالي</a:t>
                      </a:r>
                      <a:r>
                        <a:rPr kumimoji="0" lang="ar-JO" sz="1200" b="0" i="0" u="none" strike="noStrike" cap="none" normalizeH="0" baseline="0" dirty="0" smtClean="0">
                          <a:ln>
                            <a:noFill/>
                          </a:ln>
                          <a:solidFill>
                            <a:schemeClr val="tx1"/>
                          </a:solidFill>
                          <a:effectLst/>
                          <a:latin typeface="Arial" pitchFamily="34" charset="0"/>
                          <a:cs typeface="Arial" pitchFamily="34" charset="0"/>
                          <a:sym typeface="Wingdings" pitchFamily="2" charset="2"/>
                        </a:rPr>
                        <a:t>:(دخل طالب الى الحمام دون ان يدعو الدعاء وخرج ثم ذهب مباشرة لتناول الطعام دون غسل يديه)اطرح على الطلبة الأسئلة التالية:كيف تدخلون الحمام؟باي قدم تدخلون؟باي قدم يجب ان يدخل المسلم الحمام؟لماذا؟باي قدم يخرج المسلم من الحمام؟ماذا يدعو المسلم عند الخروج من الحمام؟بماذا يغسل المسلم يديه بعد خروجه من الحمام؟لماذا يجب على المسلم ان يغسل يديه بعد الخروج من الحمام؟</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sym typeface="Wingdings" pitchFamily="2" charset="2"/>
                        </a:rPr>
                        <a:t>بعد تصنيف اجابات الطلبة بدقة وايجاز محكم ليصل الطلاب الى النتيجة(على المسلم ان يلتزم بآداب قضاء الحاجة)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sym typeface="Wingdings" pitchFamily="2" charset="2"/>
                        </a:rPr>
                        <a:t>ادرب الطلبة على حفظ آداب الحاجة واجري مسابقات بينهم</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sym typeface="Wingdings" pitchFamily="2" charset="2"/>
                        </a:rPr>
                        <a:t>اناقش الطلبة في أهمية قضاء الحاجة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sym typeface="Wingdings" pitchFamily="2" charset="2"/>
                        </a:rPr>
                        <a:t>انتقل بالطلاب الى انشطة الكتاب وتدريباته</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txBody>
                  <a:tcPr marL="91432" marR="91432"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0994"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t> </a:t>
            </a:r>
            <a:r>
              <a:rPr lang="ar-JO" sz="1400" b="1"/>
              <a:t>الصف: الاول الاساسي</a:t>
            </a:r>
          </a:p>
          <a:p>
            <a:pPr algn="r" rtl="1"/>
            <a:r>
              <a:rPr lang="ar-JO" sz="1400" b="1"/>
              <a:t> عدد الحصص: 1</a:t>
            </a:r>
          </a:p>
          <a:p>
            <a:pPr algn="r" rtl="1"/>
            <a:r>
              <a:rPr lang="ar-JO" sz="1400" b="1"/>
              <a:t> التعلم القبلي:-</a:t>
            </a:r>
          </a:p>
          <a:p>
            <a:pPr algn="r" rtl="1"/>
            <a:r>
              <a:rPr lang="ar-JO" sz="1400" b="1"/>
              <a:t> التكامل الراسي:-</a:t>
            </a:r>
            <a:endParaRPr lang="en-US" sz="1400" b="1"/>
          </a:p>
        </p:txBody>
      </p:sp>
      <p:sp>
        <p:nvSpPr>
          <p:cNvPr id="40995" name="Text Box 35"/>
          <p:cNvSpPr txBox="1">
            <a:spLocks noChangeArrowheads="1"/>
          </p:cNvSpPr>
          <p:nvPr/>
        </p:nvSpPr>
        <p:spPr bwMode="auto">
          <a:xfrm>
            <a:off x="98014" y="228600"/>
            <a:ext cx="7069564" cy="738664"/>
          </a:xfrm>
          <a:prstGeom prst="rect">
            <a:avLst/>
          </a:prstGeom>
          <a:noFill/>
          <a:ln w="9525">
            <a:noFill/>
            <a:miter lim="800000"/>
            <a:headEnd/>
            <a:tailEnd/>
          </a:ln>
        </p:spPr>
        <p:txBody>
          <a:bodyPr wrap="none">
            <a:spAutoFit/>
          </a:bodyPr>
          <a:lstStyle/>
          <a:p>
            <a:pPr algn="r" rtl="1"/>
            <a:r>
              <a:rPr lang="ar-JO" sz="1400" b="1" dirty="0"/>
              <a:t>المبحث:  التربية الاسلامية       عنوان الوحدة: </a:t>
            </a:r>
            <a:r>
              <a:rPr lang="ar-JO" sz="1400" b="1" dirty="0" smtClean="0"/>
              <a:t>الآداب </a:t>
            </a:r>
            <a:r>
              <a:rPr lang="ar-JO" sz="1400" b="1" dirty="0"/>
              <a:t>والوضوء          عنوان </a:t>
            </a:r>
            <a:r>
              <a:rPr lang="ar-JO" sz="1400" b="1" dirty="0" smtClean="0"/>
              <a:t>الدرس:آداب دخول الحمام والخروج منه</a:t>
            </a:r>
            <a:endParaRPr lang="ar-JO" sz="1400" b="1" dirty="0"/>
          </a:p>
          <a:p>
            <a:pPr algn="r" rtl="1"/>
            <a:r>
              <a:rPr lang="ar-JO" sz="1400" b="1" dirty="0"/>
              <a:t>                                    التاريخ</a:t>
            </a:r>
            <a:r>
              <a:rPr lang="ar-JO" sz="1400" b="1" dirty="0" smtClean="0"/>
              <a:t>:                                        من</a:t>
            </a:r>
            <a:r>
              <a:rPr lang="ar-JO" sz="1400" b="1" dirty="0"/>
              <a:t>:                  الى</a:t>
            </a:r>
          </a:p>
          <a:p>
            <a:pPr algn="r" rtl="1"/>
            <a:r>
              <a:rPr lang="ar-JO" sz="1400" b="1" dirty="0"/>
              <a:t>                                    التكامل </a:t>
            </a:r>
            <a:r>
              <a:rPr lang="ar-JO" sz="1400" b="1" dirty="0" smtClean="0"/>
              <a:t>الافقي:</a:t>
            </a:r>
            <a:endParaRPr lang="en-US" sz="1400" b="1" dirty="0"/>
          </a:p>
        </p:txBody>
      </p:sp>
      <p:sp>
        <p:nvSpPr>
          <p:cNvPr id="40996"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t>خطة درس</a:t>
            </a:r>
            <a:endParaRPr lang="en-US" sz="1400" b="1"/>
          </a:p>
        </p:txBody>
      </p:sp>
      <p:graphicFrame>
        <p:nvGraphicFramePr>
          <p:cNvPr id="24614" name="Group 38"/>
          <p:cNvGraphicFramePr>
            <a:graphicFrameLocks noGrp="1"/>
          </p:cNvGraphicFramePr>
          <p:nvPr/>
        </p:nvGraphicFramePr>
        <p:xfrm>
          <a:off x="-1" y="5643563"/>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1023"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t>اعداد المعلمات:.</a:t>
            </a:r>
            <a:endParaRPr lang="en-US" sz="1200"/>
          </a:p>
        </p:txBody>
      </p:sp>
      <p:sp>
        <p:nvSpPr>
          <p:cNvPr id="41024"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t> </a:t>
            </a:r>
            <a:r>
              <a:rPr lang="ar-JO" sz="1400" b="1"/>
              <a:t>الصف: الاول الاساسي</a:t>
            </a:r>
          </a:p>
          <a:p>
            <a:pPr algn="r" rtl="1"/>
            <a:r>
              <a:rPr lang="ar-JO" sz="1400" b="1"/>
              <a:t> عدد الحصص: 1</a:t>
            </a:r>
          </a:p>
          <a:p>
            <a:pPr algn="r" rtl="1"/>
            <a:r>
              <a:rPr lang="ar-JO" sz="1400" b="1"/>
              <a:t> التعلم القبلي:-</a:t>
            </a:r>
          </a:p>
          <a:p>
            <a:pPr algn="r" rtl="1"/>
            <a:r>
              <a:rPr lang="ar-JO" sz="1400" b="1"/>
              <a:t> التكامل الراسي:-</a:t>
            </a:r>
            <a:endParaRPr lang="en-US" sz="1400" b="1"/>
          </a:p>
        </p:txBody>
      </p:sp>
      <p:sp>
        <p:nvSpPr>
          <p:cNvPr id="41987"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t>خطة درس</a:t>
            </a:r>
            <a:endParaRPr lang="en-US" sz="1400" b="1"/>
          </a:p>
        </p:txBody>
      </p:sp>
      <p:graphicFrame>
        <p:nvGraphicFramePr>
          <p:cNvPr id="24614" name="Group 38"/>
          <p:cNvGraphicFramePr>
            <a:graphicFrameLocks noGrp="1"/>
          </p:cNvGraphicFramePr>
          <p:nvPr/>
        </p:nvGraphicFramePr>
        <p:xfrm>
          <a:off x="-1" y="5643563"/>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014" name="Text Box 70"/>
          <p:cNvSpPr txBox="1">
            <a:spLocks noChangeArrowheads="1"/>
          </p:cNvSpPr>
          <p:nvPr/>
        </p:nvSpPr>
        <p:spPr bwMode="auto">
          <a:xfrm>
            <a:off x="5454650" y="6191250"/>
            <a:ext cx="984250" cy="276225"/>
          </a:xfrm>
          <a:prstGeom prst="rect">
            <a:avLst/>
          </a:prstGeom>
          <a:noFill/>
          <a:ln w="9525">
            <a:noFill/>
            <a:miter lim="800000"/>
            <a:headEnd/>
            <a:tailEnd/>
          </a:ln>
        </p:spPr>
        <p:txBody>
          <a:bodyPr wrap="none">
            <a:spAutoFit/>
          </a:bodyPr>
          <a:lstStyle/>
          <a:p>
            <a:pPr algn="r" rtl="1"/>
            <a:r>
              <a:rPr lang="ar-JO" sz="1200"/>
              <a:t>اعداد المعلمات:.</a:t>
            </a:r>
            <a:endParaRPr lang="en-US" sz="1200"/>
          </a:p>
        </p:txBody>
      </p:sp>
      <p:sp>
        <p:nvSpPr>
          <p:cNvPr id="42015" name="Text Box 35"/>
          <p:cNvSpPr txBox="1">
            <a:spLocks noChangeArrowheads="1"/>
          </p:cNvSpPr>
          <p:nvPr/>
        </p:nvSpPr>
        <p:spPr bwMode="auto">
          <a:xfrm>
            <a:off x="1119188" y="228600"/>
            <a:ext cx="5762625" cy="738188"/>
          </a:xfrm>
          <a:prstGeom prst="rect">
            <a:avLst/>
          </a:prstGeom>
          <a:noFill/>
          <a:ln w="9525">
            <a:noFill/>
            <a:miter lim="800000"/>
            <a:headEnd/>
            <a:tailEnd/>
          </a:ln>
        </p:spPr>
        <p:txBody>
          <a:bodyPr wrap="none">
            <a:spAutoFit/>
          </a:bodyPr>
          <a:lstStyle/>
          <a:p>
            <a:pPr algn="r" rtl="1"/>
            <a:r>
              <a:rPr lang="ar-JO" sz="1400" b="1" dirty="0"/>
              <a:t>المبحث:  التربية الاسلامية       عنوان الوحدة: </a:t>
            </a:r>
            <a:r>
              <a:rPr lang="ar-JO" sz="1400" b="1" dirty="0" smtClean="0"/>
              <a:t>الآداب </a:t>
            </a:r>
            <a:r>
              <a:rPr lang="ar-JO" sz="1400" b="1" dirty="0"/>
              <a:t>والوضوء          عنوان الدرس: الوضوء</a:t>
            </a:r>
          </a:p>
          <a:p>
            <a:pPr algn="r" rtl="1"/>
            <a:r>
              <a:rPr lang="ar-JO" sz="1400" b="1" dirty="0"/>
              <a:t>                                    التاريخ</a:t>
            </a:r>
            <a:r>
              <a:rPr lang="ar-JO" sz="1400" b="1" dirty="0" smtClean="0"/>
              <a:t>:                                        من</a:t>
            </a:r>
            <a:r>
              <a:rPr lang="ar-JO" sz="1400" b="1" dirty="0"/>
              <a:t>:                  الى</a:t>
            </a:r>
          </a:p>
          <a:p>
            <a:pPr algn="r" rtl="1"/>
            <a:r>
              <a:rPr lang="ar-JO" sz="1400" b="1" dirty="0"/>
              <a:t>                                    التكامل الافقي:الكتاب نفسه(الصلاة)</a:t>
            </a:r>
            <a:endParaRPr lang="en-US" sz="1400" b="1" dirty="0"/>
          </a:p>
        </p:txBody>
      </p:sp>
      <p:graphicFrame>
        <p:nvGraphicFramePr>
          <p:cNvPr id="12" name="Group 2"/>
          <p:cNvGraphicFramePr>
            <a:graphicFrameLocks noGrp="1"/>
          </p:cNvGraphicFramePr>
          <p:nvPr>
            <p:extLst>
              <p:ext uri="{D42A27DB-BD31-4B8C-83A1-F6EECF244321}">
                <p14:modId xmlns:p14="http://schemas.microsoft.com/office/powerpoint/2010/main" val="3195480567"/>
              </p:ext>
            </p:extLst>
          </p:nvPr>
        </p:nvGraphicFramePr>
        <p:xfrm>
          <a:off x="31750" y="1009650"/>
          <a:ext cx="9874250" cy="4283076"/>
        </p:xfrm>
        <a:graphic>
          <a:graphicData uri="http://schemas.openxmlformats.org/drawingml/2006/table">
            <a:tbl>
              <a:tblPr rtl="1"/>
              <a:tblGrid>
                <a:gridCol w="330200"/>
                <a:gridCol w="1978025"/>
                <a:gridCol w="981075"/>
                <a:gridCol w="793750"/>
                <a:gridCol w="788987"/>
                <a:gridCol w="511175"/>
                <a:gridCol w="4014788"/>
                <a:gridCol w="476250"/>
              </a:tblGrid>
              <a:tr h="274366">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marT="45728" marB="45728"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821">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1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100" b="1" i="0" u="none" strike="noStrike" cap="none" normalizeH="0" baseline="0" smtClean="0">
                        <a:ln>
                          <a:noFill/>
                        </a:ln>
                        <a:solidFill>
                          <a:schemeClr val="tx1"/>
                        </a:solidFill>
                        <a:effectLst/>
                        <a:latin typeface="Arial" pitchFamily="34" charset="0"/>
                        <a:cs typeface="Arial" pitchFamily="34" charset="0"/>
                      </a:endParaRPr>
                    </a:p>
                  </a:txBody>
                  <a:tcPr marL="91439" marR="91439"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42889">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3</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smtClean="0">
                          <a:ln>
                            <a:noFill/>
                          </a:ln>
                          <a:solidFill>
                            <a:schemeClr val="tx1"/>
                          </a:solidFill>
                          <a:effectLst/>
                          <a:latin typeface="Arial" pitchFamily="34" charset="0"/>
                          <a:cs typeface="Arial" pitchFamily="34" charset="0"/>
                        </a:rPr>
                        <a:t>4</a:t>
                      </a:r>
                      <a:endParaRPr kumimoji="0" lang="en-US" sz="1200" b="0" i="0" u="none" strike="noStrike" cap="none" normalizeH="0" baseline="0" smtClean="0">
                        <a:ln>
                          <a:noFill/>
                        </a:ln>
                        <a:solidFill>
                          <a:schemeClr val="tx1"/>
                        </a:solidFill>
                        <a:effectLst/>
                        <a:latin typeface="Arial" pitchFamily="34" charset="0"/>
                        <a:cs typeface="Arial" pitchFamily="34" charset="0"/>
                      </a:endParaRPr>
                    </a:p>
                  </a:txBody>
                  <a:tcPr marL="91439" marR="91439"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يتوقع من الطالب ان:</a:t>
                      </a: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rPr>
                        <a:t>تعرف المفاهيم والمصطلحات التالية</a:t>
                      </a: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 (الوضوء,الرسغين,المضمضة, الاستنشاق)</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يذكر اعمال الوضوء</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يحرص على الوضوء للصلاة</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يستنتج أهمية الوضوء للصلاة</a:t>
                      </a: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39" marR="91439"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الكتاب المدرسي</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صور تمثل اعمال الوضوء</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25" marR="91425"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عرض توضيحي</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التدريس المباشر</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العمل في الكتاب المدرسي</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25" marR="91425"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الاداء</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25" marR="91425"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سلم التقدير</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25" marR="91425"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اعرض على الطلبة عرضا توضيحيا يمثل اعمال الوضوء ثم اسال الطلبة الأسئلة التالية: ماذا شاهدت في العرض؟لماذا يتوضأ المسلم؟</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اعرض بطاقات الوضوء بطاقة بطاقة  اناقشهم فيما يشاهدون فيها ,ماذا يفعل الطفل في الصورة؟ولماذا ؟وماذا نسمي فعله؟اوضح للطلبة المفاهيم والمصطلحات الواردة من خلال تلخيص اجاباتهم على السبورة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اكرر اعمال الوضوء امام الطلبة وكذلك بعض الطلاب ثم اجري سباقًا بين الطلبة في ذكر اعمال الوضوء بالترتيب واعزز الطالب المتقن في كل مرة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اوضح للطلاب أهمية الوضوء وان الصلاة لا تصح بغير وضوء وكيف ان الوضوء يمحي الخطايا</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انتقا بالطلاب الى انشطة الكتاب وتدريباته</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39" marR="91439"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txBody>
                  <a:tcPr marL="91439" marR="91439"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048"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399466140"/>
              </p:ext>
            </p:extLst>
          </p:nvPr>
        </p:nvGraphicFramePr>
        <p:xfrm>
          <a:off x="31751" y="993029"/>
          <a:ext cx="9874249" cy="4406900"/>
        </p:xfrm>
        <a:graphic>
          <a:graphicData uri="http://schemas.openxmlformats.org/drawingml/2006/table">
            <a:tbl>
              <a:tblPr rtl="1"/>
              <a:tblGrid>
                <a:gridCol w="330175"/>
                <a:gridCol w="1977892"/>
                <a:gridCol w="1011152"/>
                <a:gridCol w="788921"/>
                <a:gridCol w="849241"/>
                <a:gridCol w="498518"/>
                <a:gridCol w="3941379"/>
                <a:gridCol w="476971"/>
              </a:tblGrid>
              <a:tr h="27433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65782">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2" marR="914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667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يتوقع من الطالب ان: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rPr>
                        <a:t>تعرف المفاهيم والمصطلحات التالية</a:t>
                      </a: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 (الوضوء,الصلاة,الماء الطهور, السرور)</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يستنتج أهمية الوضوء للمسلم</a:t>
                      </a:r>
                      <a:endParaRPr lang="ar-JO" sz="1200" dirty="0" smtClean="0"/>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rPr>
                        <a:t>ينشد انشودة الوضوء</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rgbClr val="000000"/>
                        </a:solidFill>
                        <a:effectLst/>
                        <a:uLnTx/>
                        <a:uFillTx/>
                        <a:latin typeface="+mn-lt"/>
                        <a:ea typeface="+mn-ea"/>
                        <a:cs typeface="+mn-cs"/>
                        <a:sym typeface="Wingdings" pitchFamily="2" charset="2"/>
                      </a:endParaRP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الكتاب المدرسي</a:t>
                      </a:r>
                    </a:p>
                    <a:p>
                      <a:endParaRPr lang="ar-JO" sz="1200" dirty="0" smtClean="0"/>
                    </a:p>
                  </a:txBody>
                  <a:tcPr marL="91418" marR="914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الاستقصاء</a:t>
                      </a:r>
                    </a:p>
                    <a:p>
                      <a:pPr algn="ctr"/>
                      <a:endParaRPr lang="ar-JO"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a:p>
                  </a:txBody>
                  <a:tcPr marL="91418" marR="914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الاداء</a:t>
                      </a:r>
                      <a:endParaRPr lang="ar-JO" sz="1200" dirty="0" smtClean="0"/>
                    </a:p>
                  </a:txBody>
                  <a:tcPr marL="91418" marR="914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txBody>
                  <a:tcPr marL="91418" marR="914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بمراجعة الدروس السابقة</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امهد للدرس بإثارة مشكلة من خلال عرض الموقف التالي:قام مسلم للصلاة وعندما وقف متجها للقبلة تذكر انه لم يتوضأ.</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اطرح على الطلبة الأسئلة التالية:ما معنى الوضوء؟بماذا يتوضأ المسلم؟متى يتوضأ المسلم؟ما فضل الوضوء؟ما نتيجة رضا الله عنا؟ماذا يفعل المسلم بعد الوضوء؟ لماذا يصلي المسلم؟</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اخلص بالنتيجة التالية(الصلاة لا تصح بغير وضوء)</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انشد الأنشودة امام الطلاب 3مرات ببطء ثم يقوم الطلاب بإنشاد المقطع الاول 3مرات وهكذا</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اجري سباقًا بين الطلاب في إنشاد الأنشودة</a:t>
                      </a:r>
                    </a:p>
                    <a:p>
                      <a:pPr marL="0" marR="0" lvl="0" indent="0" algn="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32" marR="914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2" marR="914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42" name="Text Box 34"/>
          <p:cNvSpPr txBox="1">
            <a:spLocks noChangeArrowheads="1"/>
          </p:cNvSpPr>
          <p:nvPr/>
        </p:nvSpPr>
        <p:spPr bwMode="auto">
          <a:xfrm>
            <a:off x="8480425" y="0"/>
            <a:ext cx="1517650" cy="954088"/>
          </a:xfrm>
          <a:prstGeom prst="rect">
            <a:avLst/>
          </a:prstGeom>
          <a:noFill/>
          <a:ln w="9525">
            <a:noFill/>
            <a:miter lim="800000"/>
            <a:headEnd/>
            <a:tailEnd/>
          </a:ln>
        </p:spPr>
        <p:txBody>
          <a:bodyPr wrap="none">
            <a:spAutoFit/>
          </a:bodyPr>
          <a:lstStyle/>
          <a:p>
            <a:pPr algn="r" rtl="1"/>
            <a:r>
              <a:rPr lang="ar-JO" sz="1200"/>
              <a:t> </a:t>
            </a:r>
            <a:r>
              <a:rPr lang="ar-JO" sz="1400" b="1"/>
              <a:t>الصف: الاول الاساسي</a:t>
            </a:r>
          </a:p>
          <a:p>
            <a:pPr algn="r" rtl="1"/>
            <a:r>
              <a:rPr lang="ar-JO" sz="1400" b="1"/>
              <a:t> عدد الحصص: 1</a:t>
            </a:r>
          </a:p>
          <a:p>
            <a:pPr algn="r" rtl="1"/>
            <a:r>
              <a:rPr lang="ar-JO" sz="1400" b="1"/>
              <a:t> التعلم القبلي:-</a:t>
            </a:r>
          </a:p>
          <a:p>
            <a:pPr algn="r" rtl="1"/>
            <a:r>
              <a:rPr lang="ar-JO" sz="1400" b="1"/>
              <a:t> التكامل الراسي:-</a:t>
            </a:r>
            <a:endParaRPr lang="en-US" sz="1400" b="1"/>
          </a:p>
        </p:txBody>
      </p:sp>
      <p:sp>
        <p:nvSpPr>
          <p:cNvPr id="43043" name="Text Box 35"/>
          <p:cNvSpPr txBox="1">
            <a:spLocks noChangeArrowheads="1"/>
          </p:cNvSpPr>
          <p:nvPr/>
        </p:nvSpPr>
        <p:spPr bwMode="auto">
          <a:xfrm>
            <a:off x="-120650" y="228600"/>
            <a:ext cx="7002463" cy="738188"/>
          </a:xfrm>
          <a:prstGeom prst="rect">
            <a:avLst/>
          </a:prstGeom>
          <a:noFill/>
          <a:ln w="9525">
            <a:noFill/>
            <a:miter lim="800000"/>
            <a:headEnd/>
            <a:tailEnd/>
          </a:ln>
        </p:spPr>
        <p:txBody>
          <a:bodyPr wrap="none">
            <a:spAutoFit/>
          </a:bodyPr>
          <a:lstStyle/>
          <a:p>
            <a:pPr algn="r" rtl="1"/>
            <a:r>
              <a:rPr lang="ar-JO" sz="1400" b="1" dirty="0"/>
              <a:t>المبحث:  التربية الاسلامية       عنوان الوحدة: </a:t>
            </a:r>
            <a:r>
              <a:rPr lang="ar-JO" sz="1400" b="1" dirty="0" smtClean="0"/>
              <a:t>الآداب </a:t>
            </a:r>
            <a:r>
              <a:rPr lang="ar-JO" sz="1400" b="1" dirty="0"/>
              <a:t>والوضوء          عنوان الدرس:انشودة الوضوء</a:t>
            </a:r>
          </a:p>
          <a:p>
            <a:pPr algn="r" rtl="1"/>
            <a:r>
              <a:rPr lang="ar-JO" sz="1400" b="1" dirty="0"/>
              <a:t>                                    التاريخ</a:t>
            </a:r>
            <a:r>
              <a:rPr lang="ar-JO" sz="1400" b="1" dirty="0" smtClean="0"/>
              <a:t>:                                         من</a:t>
            </a:r>
            <a:r>
              <a:rPr lang="ar-JO" sz="1400" b="1" dirty="0"/>
              <a:t>:                  الى</a:t>
            </a:r>
          </a:p>
          <a:p>
            <a:pPr algn="r" rtl="1"/>
            <a:r>
              <a:rPr lang="ar-JO" sz="1400" b="1" dirty="0"/>
              <a:t>                                    التكامل الافقي:الكتاب </a:t>
            </a:r>
            <a:r>
              <a:rPr lang="ar-JO" sz="1400" b="1" dirty="0" smtClean="0"/>
              <a:t>نفسه(آداب </a:t>
            </a:r>
            <a:r>
              <a:rPr lang="ar-JO" sz="1400" b="1" dirty="0"/>
              <a:t>قضاء الحاجة)+التربية الاجتماعية(الحاجات الاساسية)</a:t>
            </a:r>
            <a:endParaRPr lang="en-US" sz="1400" b="1" dirty="0"/>
          </a:p>
        </p:txBody>
      </p:sp>
      <p:sp>
        <p:nvSpPr>
          <p:cNvPr id="43044" name="Text Box 36"/>
          <p:cNvSpPr txBox="1">
            <a:spLocks noChangeArrowheads="1"/>
          </p:cNvSpPr>
          <p:nvPr/>
        </p:nvSpPr>
        <p:spPr bwMode="auto">
          <a:xfrm>
            <a:off x="4724400" y="0"/>
            <a:ext cx="796925" cy="307975"/>
          </a:xfrm>
          <a:prstGeom prst="rect">
            <a:avLst/>
          </a:prstGeom>
          <a:noFill/>
          <a:ln w="9525">
            <a:noFill/>
            <a:miter lim="800000"/>
            <a:headEnd/>
            <a:tailEnd/>
          </a:ln>
        </p:spPr>
        <p:txBody>
          <a:bodyPr wrap="none">
            <a:spAutoFit/>
          </a:bodyPr>
          <a:lstStyle/>
          <a:p>
            <a:pPr algn="r" rtl="1"/>
            <a:r>
              <a:rPr lang="ar-JO" sz="1400" b="1"/>
              <a:t>خطة درس</a:t>
            </a:r>
            <a:endParaRPr lang="en-US" sz="1400" b="1"/>
          </a:p>
        </p:txBody>
      </p:sp>
      <p:graphicFrame>
        <p:nvGraphicFramePr>
          <p:cNvPr id="24614" name="Group 38"/>
          <p:cNvGraphicFramePr>
            <a:graphicFrameLocks noGrp="1"/>
          </p:cNvGraphicFramePr>
          <p:nvPr/>
        </p:nvGraphicFramePr>
        <p:xfrm>
          <a:off x="-1" y="5959475"/>
          <a:ext cx="3276601" cy="800100"/>
        </p:xfrm>
        <a:graphic>
          <a:graphicData uri="http://schemas.openxmlformats.org/drawingml/2006/table">
            <a:tbl>
              <a:tblPr rtl="1"/>
              <a:tblGrid>
                <a:gridCol w="762002"/>
                <a:gridCol w="457201"/>
                <a:gridCol w="533399"/>
                <a:gridCol w="838199"/>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71" name="Text Box 70"/>
          <p:cNvSpPr txBox="1">
            <a:spLocks noChangeArrowheads="1"/>
          </p:cNvSpPr>
          <p:nvPr/>
        </p:nvSpPr>
        <p:spPr bwMode="auto">
          <a:xfrm>
            <a:off x="5454650" y="6122988"/>
            <a:ext cx="984250" cy="276225"/>
          </a:xfrm>
          <a:prstGeom prst="rect">
            <a:avLst/>
          </a:prstGeom>
          <a:noFill/>
          <a:ln w="9525">
            <a:noFill/>
            <a:miter lim="800000"/>
            <a:headEnd/>
            <a:tailEnd/>
          </a:ln>
        </p:spPr>
        <p:txBody>
          <a:bodyPr wrap="none">
            <a:spAutoFit/>
          </a:bodyPr>
          <a:lstStyle/>
          <a:p>
            <a:pPr algn="r" rtl="1"/>
            <a:r>
              <a:rPr lang="ar-JO" sz="1200"/>
              <a:t>اعداد المعلمات:.</a:t>
            </a:r>
            <a:endParaRPr lang="en-US" sz="1200"/>
          </a:p>
        </p:txBody>
      </p:sp>
      <p:sp>
        <p:nvSpPr>
          <p:cNvPr id="43072" name="Text Box 37"/>
          <p:cNvSpPr txBox="1">
            <a:spLocks noChangeArrowheads="1"/>
          </p:cNvSpPr>
          <p:nvPr/>
        </p:nvSpPr>
        <p:spPr bwMode="auto">
          <a:xfrm>
            <a:off x="6499225" y="5500688"/>
            <a:ext cx="3406775" cy="1384300"/>
          </a:xfrm>
          <a:prstGeom prst="rect">
            <a:avLst/>
          </a:prstGeom>
          <a:noFill/>
          <a:ln w="9525">
            <a:noFill/>
            <a:miter lim="800000"/>
            <a:headEnd/>
            <a:tailEnd/>
          </a:ln>
        </p:spPr>
        <p:txBody>
          <a:bodyPr wrap="none">
            <a:spAutoFit/>
          </a:bodyPr>
          <a:lstStyle/>
          <a:p>
            <a:pPr algn="r"/>
            <a:r>
              <a:rPr lang="ar-JO" sz="1200">
                <a:latin typeface="Calibri" pitchFamily="34" charset="0"/>
              </a:rPr>
              <a:t>              التامل الذاتي</a:t>
            </a:r>
          </a:p>
          <a:p>
            <a:pPr algn="r"/>
            <a:r>
              <a:rPr lang="ar-JO" sz="1200">
                <a:latin typeface="Calibri" pitchFamily="34" charset="0"/>
              </a:rPr>
              <a:t>اشعر بالرضا عن:......................................................</a:t>
            </a:r>
          </a:p>
          <a:p>
            <a:pPr algn="r"/>
            <a:r>
              <a:rPr lang="ar-JO" sz="1200">
                <a:latin typeface="Calibri" pitchFamily="34" charset="0"/>
              </a:rPr>
              <a:t>تحديات واجهتني:.......................................................</a:t>
            </a:r>
          </a:p>
          <a:p>
            <a:pPr algn="r"/>
            <a:r>
              <a:rPr lang="ar-JO" sz="1200">
                <a:latin typeface="Calibri" pitchFamily="34" charset="0"/>
              </a:rPr>
              <a:t>اقتراحات للتحسين:.....................................................</a:t>
            </a:r>
          </a:p>
          <a:p>
            <a:pPr algn="r"/>
            <a:endParaRPr lang="ar-JO" sz="1200">
              <a:latin typeface="Calibri" pitchFamily="34" charset="0"/>
            </a:endParaRPr>
          </a:p>
          <a:p>
            <a:pPr algn="r"/>
            <a:r>
              <a:rPr lang="ar-JO" sz="1200">
                <a:latin typeface="Calibri" pitchFamily="34" charset="0"/>
              </a:rPr>
              <a:t>توقيع المديرة.......................................</a:t>
            </a:r>
          </a:p>
          <a:p>
            <a:pPr algn="r"/>
            <a:r>
              <a:rPr lang="ar-JO" sz="1200">
                <a:latin typeface="Calibri" pitchFamily="34" charset="0"/>
              </a:rPr>
              <a:t>توقيع المشرف التربوي</a:t>
            </a:r>
            <a:endParaRPr lang="en-US" sz="120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5037</Words>
  <Application>Microsoft Office PowerPoint</Application>
  <PresentationFormat>A4 Paper (210x297 mm)</PresentationFormat>
  <Paragraphs>1902</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absi</cp:lastModifiedBy>
  <cp:revision>47</cp:revision>
  <dcterms:created xsi:type="dcterms:W3CDTF">2014-08-22T10:50:34Z</dcterms:created>
  <dcterms:modified xsi:type="dcterms:W3CDTF">2014-09-03T15:59:43Z</dcterms:modified>
</cp:coreProperties>
</file>