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59" r:id="rId2"/>
    <p:sldId id="264" r:id="rId3"/>
    <p:sldId id="265" r:id="rId4"/>
    <p:sldId id="267" r:id="rId5"/>
    <p:sldId id="266"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Lst>
  <p:sldSz cx="9906000" cy="6858000" type="A4"/>
  <p:notesSz cx="9874250" cy="6742113"/>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308" autoAdjust="0"/>
    <p:restoredTop sz="94660"/>
  </p:normalViewPr>
  <p:slideViewPr>
    <p:cSldViewPr>
      <p:cViewPr>
        <p:scale>
          <a:sx n="73" d="100"/>
          <a:sy n="73" d="100"/>
        </p:scale>
        <p:origin x="-1440" y="-11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31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5408" y="0"/>
            <a:ext cx="4278842" cy="337106"/>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2286" y="0"/>
            <a:ext cx="4278842" cy="337106"/>
          </a:xfrm>
          <a:prstGeom prst="rect">
            <a:avLst/>
          </a:prstGeom>
        </p:spPr>
        <p:txBody>
          <a:bodyPr vert="horz" lIns="91440" tIns="45720" rIns="91440" bIns="45720" rtlCol="1"/>
          <a:lstStyle>
            <a:lvl1pPr algn="l">
              <a:defRPr sz="1200"/>
            </a:lvl1pPr>
          </a:lstStyle>
          <a:p>
            <a:fld id="{579BECC3-B8FE-44AD-8A44-9CBDCF6B9AC6}" type="datetimeFigureOut">
              <a:rPr lang="ar-JO" smtClean="0"/>
              <a:pPr/>
              <a:t>11/11/1435</a:t>
            </a:fld>
            <a:endParaRPr lang="ar-JO"/>
          </a:p>
        </p:txBody>
      </p:sp>
      <p:sp>
        <p:nvSpPr>
          <p:cNvPr id="4" name="Slide Image Placeholder 3"/>
          <p:cNvSpPr>
            <a:spLocks noGrp="1" noRot="1" noChangeAspect="1"/>
          </p:cNvSpPr>
          <p:nvPr>
            <p:ph type="sldImg" idx="2"/>
          </p:nvPr>
        </p:nvSpPr>
        <p:spPr>
          <a:xfrm>
            <a:off x="3111500" y="506413"/>
            <a:ext cx="3651250" cy="25273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987425" y="3202504"/>
            <a:ext cx="7899400" cy="3033951"/>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5595408" y="6403837"/>
            <a:ext cx="4278842" cy="337106"/>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2286" y="6403837"/>
            <a:ext cx="4278842" cy="337106"/>
          </a:xfrm>
          <a:prstGeom prst="rect">
            <a:avLst/>
          </a:prstGeom>
        </p:spPr>
        <p:txBody>
          <a:bodyPr vert="horz" lIns="91440" tIns="45720" rIns="91440" bIns="45720" rtlCol="1" anchor="b"/>
          <a:lstStyle>
            <a:lvl1pPr algn="l">
              <a:defRPr sz="1200"/>
            </a:lvl1pPr>
          </a:lstStyle>
          <a:p>
            <a:fld id="{AFB6F79F-9FE7-4BBC-886E-1BFBA2C71BC9}" type="slidenum">
              <a:rPr lang="ar-JO" smtClean="0"/>
              <a:pPr/>
              <a:t>‹#›</a:t>
            </a:fld>
            <a:endParaRPr lang="ar-JO"/>
          </a:p>
        </p:txBody>
      </p:sp>
    </p:spTree>
    <p:extLst>
      <p:ext uri="{BB962C8B-B14F-4D97-AF65-F5344CB8AC3E}">
        <p14:creationId xmlns:p14="http://schemas.microsoft.com/office/powerpoint/2010/main" val="41630093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a:t>
            </a:fld>
            <a:endParaRPr lang="ar-JO"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10</a:t>
            </a:fld>
            <a:endParaRPr lang="ar-J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11</a:t>
            </a:fld>
            <a:endParaRPr lang="ar-JO"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12</a:t>
            </a:fld>
            <a:endParaRPr lang="ar-JO"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13</a:t>
            </a:fld>
            <a:endParaRPr lang="ar-JO"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14</a:t>
            </a:fld>
            <a:endParaRPr lang="ar-JO"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15</a:t>
            </a:fld>
            <a:endParaRPr lang="ar-JO"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16</a:t>
            </a:fld>
            <a:endParaRPr lang="ar-JO"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17</a:t>
            </a:fld>
            <a:endParaRPr lang="ar-JO"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18</a:t>
            </a:fld>
            <a:endParaRPr lang="ar-J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2</a:t>
            </a:fld>
            <a:endParaRPr lang="ar-J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3</a:t>
            </a:fld>
            <a:endParaRPr lang="ar-JO"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4</a:t>
            </a:fld>
            <a:endParaRPr lang="ar-J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5</a:t>
            </a:fld>
            <a:endParaRPr lang="ar-JO"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6</a:t>
            </a:fld>
            <a:endParaRPr lang="ar-J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7</a:t>
            </a:fld>
            <a:endParaRPr lang="ar-JO"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8</a:t>
            </a:fld>
            <a:endParaRPr lang="ar-JO"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9</a:t>
            </a:fld>
            <a:endParaRPr lang="ar-J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E385C-493C-42D5-877C-0452DF219C1F}" type="datetimeFigureOut">
              <a:rPr lang="ar-JO" smtClean="0"/>
              <a:pPr/>
              <a:t>11/11/1435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7099300" y="6356351"/>
            <a:ext cx="2311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0E385C-493C-42D5-877C-0452DF219C1F}" type="datetimeFigureOut">
              <a:rPr lang="ar-JO" smtClean="0"/>
              <a:pPr/>
              <a:t>11/11/1435</a:t>
            </a:fld>
            <a:endParaRPr lang="ar-JO"/>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95300" y="6356351"/>
            <a:ext cx="2311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69D7869-BAF9-433B-A803-7ABC79796DF1}"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896073993"/>
              </p:ext>
            </p:extLst>
          </p:nvPr>
        </p:nvGraphicFramePr>
        <p:xfrm>
          <a:off x="30975" y="1009650"/>
          <a:ext cx="9875025" cy="4389120"/>
        </p:xfrm>
        <a:graphic>
          <a:graphicData uri="http://schemas.openxmlformats.org/drawingml/2006/table">
            <a:tbl>
              <a:tblPr rtl="1"/>
              <a:tblGrid>
                <a:gridCol w="330200"/>
                <a:gridCol w="1712933"/>
                <a:gridCol w="1067983"/>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endParaRPr lang="ar-JO" sz="1200" dirty="0" smtClean="0"/>
                    </a:p>
                    <a:p>
                      <a:endParaRPr lang="ar-JO" sz="1200" dirty="0" smtClean="0"/>
                    </a:p>
                    <a:p>
                      <a:r>
                        <a:rPr lang="ar-JO" sz="1200" dirty="0" smtClean="0"/>
                        <a:t>4</a:t>
                      </a:r>
                    </a:p>
                    <a:p>
                      <a:endParaRPr lang="ar-JO" sz="1200" dirty="0" smtClean="0"/>
                    </a:p>
                    <a:p>
                      <a:r>
                        <a:rPr lang="ar-JO" sz="1200" dirty="0" smtClean="0"/>
                        <a:t>5</a:t>
                      </a:r>
                    </a:p>
                    <a:p>
                      <a:endParaRPr lang="ar-JO" sz="1200" dirty="0" smtClean="0"/>
                    </a:p>
                    <a:p>
                      <a:endParaRPr lang="ar-JO" sz="1200" dirty="0" smtClean="0"/>
                    </a:p>
                    <a:p>
                      <a:r>
                        <a:rPr lang="ar-JO" sz="1200" dirty="0" smtClean="0"/>
                        <a:t>6</a:t>
                      </a:r>
                    </a:p>
                    <a:p>
                      <a:endParaRPr lang="ar-JO" sz="1200" dirty="0" smtClean="0"/>
                    </a:p>
                    <a:p>
                      <a:endParaRPr lang="ar-JO" sz="1200" dirty="0" smtClean="0"/>
                    </a:p>
                    <a:p>
                      <a:r>
                        <a:rPr lang="ar-JO" sz="1200" dirty="0" smtClean="0"/>
                        <a:t>7</a:t>
                      </a:r>
                    </a:p>
                    <a:p>
                      <a:endParaRPr lang="ar-JO" sz="1200" dirty="0" smtClean="0"/>
                    </a:p>
                    <a:p>
                      <a:r>
                        <a:rPr lang="ar-JO" sz="1200" dirty="0" smtClean="0"/>
                        <a:t>8</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endParaRPr lang="ar-JO" sz="1200" baseline="0" dirty="0" smtClean="0"/>
                    </a:p>
                    <a:p>
                      <a:r>
                        <a:rPr lang="ar-JO" sz="1200" baseline="0" dirty="0" smtClean="0"/>
                        <a:t>يجيب على اسئلة الاستماع جيدا</a:t>
                      </a:r>
                    </a:p>
                    <a:p>
                      <a:endParaRPr lang="ar-JO" sz="1200" baseline="0" dirty="0" smtClean="0"/>
                    </a:p>
                    <a:p>
                      <a:r>
                        <a:rPr lang="ar-JO" sz="1200" baseline="0" dirty="0" smtClean="0"/>
                        <a:t>يتعرف مفهوم الاسرة </a:t>
                      </a:r>
                    </a:p>
                    <a:p>
                      <a:endParaRPr lang="ar-JO" sz="1200" baseline="0" dirty="0" smtClean="0"/>
                    </a:p>
                    <a:p>
                      <a:endParaRPr lang="ar-JO" sz="1200" baseline="0" dirty="0" smtClean="0"/>
                    </a:p>
                    <a:p>
                      <a:r>
                        <a:rPr lang="ar-JO" sz="1200" baseline="0" dirty="0" smtClean="0"/>
                        <a:t> يتحدث شفويا عن صور الدرس</a:t>
                      </a:r>
                    </a:p>
                    <a:p>
                      <a:endParaRPr lang="ar-JO" sz="1200" baseline="0" dirty="0" smtClean="0"/>
                    </a:p>
                    <a:p>
                      <a:r>
                        <a:rPr lang="ar-JO" sz="1200" baseline="0" dirty="0" smtClean="0"/>
                        <a:t>يتعرف حرف الالف وصوته واشكاله</a:t>
                      </a:r>
                    </a:p>
                    <a:p>
                      <a:endParaRPr lang="ar-JO" sz="1200" baseline="0" dirty="0" smtClean="0"/>
                    </a:p>
                    <a:p>
                      <a:r>
                        <a:rPr lang="ar-JO" sz="1200" baseline="0" dirty="0" smtClean="0"/>
                        <a:t>يعين الحرف من كلمات تحتويه</a:t>
                      </a:r>
                    </a:p>
                    <a:p>
                      <a:endParaRPr lang="ar-JO" sz="1200" baseline="0" dirty="0" smtClean="0"/>
                    </a:p>
                    <a:p>
                      <a:endParaRPr lang="ar-JO" sz="1200" baseline="0" dirty="0" smtClean="0"/>
                    </a:p>
                    <a:p>
                      <a:r>
                        <a:rPr lang="ar-JO" sz="1200" baseline="0" dirty="0" smtClean="0"/>
                        <a:t>يكتب الحرف كتابة صحيحة وواضحة</a:t>
                      </a:r>
                    </a:p>
                    <a:p>
                      <a:r>
                        <a:rPr lang="ar-JO" sz="1200" baseline="0" dirty="0" smtClean="0"/>
                        <a:t>ان يبدي الطالب الاحترام والحب لأسرته</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a:t>
                      </a:r>
                      <a:r>
                        <a:rPr lang="ar-JO" sz="1200" smtClean="0"/>
                        <a:t>الطالبات</a:t>
                      </a:r>
                      <a:r>
                        <a:rPr lang="ar-JO" sz="1200" baseline="0" smtClean="0"/>
                        <a:t>  </a:t>
                      </a:r>
                      <a:r>
                        <a:rPr lang="ar-JO" sz="1200" baseline="0" smtClean="0"/>
                        <a:t>وتوجيةه الطالبات الى موضوع الدرس</a:t>
                      </a:r>
                      <a:endParaRPr lang="en-US" sz="1200" baseline="0" dirty="0" smtClean="0"/>
                    </a:p>
                    <a:p>
                      <a:r>
                        <a:rPr lang="ar-JO" sz="1200" baseline="0" dirty="0" smtClean="0"/>
                        <a:t>قراءة نص الاستماع على الطالبات </a:t>
                      </a:r>
                      <a:r>
                        <a:rPr lang="en-US" sz="1200" baseline="0" dirty="0" smtClean="0"/>
                        <a:t> </a:t>
                      </a:r>
                      <a:r>
                        <a:rPr lang="ar-JO" sz="1200" baseline="0" dirty="0" smtClean="0"/>
                        <a:t>جملة جملة واكرر القلراءة مرة اخرى وطرح بعض الاسئلة على الطالبات  ومتابعة اجابات الطالبات وتعزيز اجابات اطالبات </a:t>
                      </a:r>
                    </a:p>
                    <a:p>
                      <a:r>
                        <a:rPr lang="ar-JO" sz="1200" baseline="0" dirty="0" smtClean="0"/>
                        <a:t>مناقشة مع الطالبات حول مفهوم الاسرة ومكوناتها ووظيفة كل فرد ودوره في الاسرة واترك المجال للحوار مع الطالبات</a:t>
                      </a:r>
                    </a:p>
                    <a:p>
                      <a:endParaRPr lang="ar-JO" sz="1200" baseline="0" dirty="0" smtClean="0"/>
                    </a:p>
                    <a:p>
                      <a:r>
                        <a:rPr lang="ar-JO" sz="1200" baseline="0" dirty="0" smtClean="0"/>
                        <a:t>اعرض بطاقات صور الدرس على الطالبات واطلب من الطالبات التعبيرعن محتويات الصور شفويا بطريقة صحيحة ومتابعة اجابات الطالبات </a:t>
                      </a:r>
                    </a:p>
                    <a:p>
                      <a:endParaRPr lang="ar-JO" sz="1200" baseline="0" dirty="0" smtClean="0"/>
                    </a:p>
                    <a:p>
                      <a:r>
                        <a:rPr lang="ar-JO" sz="1200" baseline="0" dirty="0" smtClean="0"/>
                        <a:t>اوضح للطالبات حرف الالف والتمييز بين اسمه وصوته واعرض بطاقة للحرف باشكاله (ا-ى)  امام الطالبات وترديد اسمه وصوته  واطلب من الطالبات </a:t>
                      </a:r>
                      <a:r>
                        <a:rPr lang="en-US" sz="1200" baseline="0" dirty="0" smtClean="0"/>
                        <a:t> </a:t>
                      </a:r>
                      <a:r>
                        <a:rPr lang="ar-JO" sz="1200" baseline="0" dirty="0" smtClean="0"/>
                        <a:t>ترديد كلمات فيها حرف الالف ثم وضع دائرة حول حرف الالف وتمييز الحرف كلمات تحتويه من خلال وضع دائرة حول الحرف ومتابعة الطالبات</a:t>
                      </a:r>
                    </a:p>
                    <a:p>
                      <a:endParaRPr lang="ar-JO" sz="1200" baseline="0" dirty="0" smtClean="0"/>
                    </a:p>
                    <a:p>
                      <a:r>
                        <a:rPr lang="ar-JO" sz="1200" baseline="0" dirty="0" smtClean="0"/>
                        <a:t>اطلب من الطالبات كتابة الحرف في الهواء وتوضيح كتابته على اللوح  ثم اطلب من الطالبات كتابة الحرف على اللوح ثم على الكتاب المدرسي ومتابعة الطالبات وتصويب الاخطاء ان وجدت </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066120" y="0"/>
            <a:ext cx="1933543"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11</a:t>
            </a:r>
            <a:endParaRPr lang="ar-JO" sz="1400" b="1" dirty="0"/>
          </a:p>
          <a:p>
            <a:r>
              <a:rPr lang="ar-JO" sz="1400" b="1" dirty="0"/>
              <a:t> التعلم </a:t>
            </a:r>
            <a:r>
              <a:rPr lang="ar-JO" sz="1400" b="1" dirty="0" smtClean="0"/>
              <a:t>القبلي:عدد افراد الاسرة</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269112" y="228600"/>
            <a:ext cx="612058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الوحدة:اسرتي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–حرف الالف</a:t>
            </a:r>
            <a:endParaRPr lang="ar-JO" sz="1400" b="1" dirty="0"/>
          </a:p>
          <a:p>
            <a:r>
              <a:rPr lang="ar-JO" sz="1400" b="1" dirty="0"/>
              <a:t>                                    التاريخ</a:t>
            </a:r>
            <a:r>
              <a:rPr lang="ar-JO" sz="1400" b="1" dirty="0" smtClean="0"/>
              <a:t>:                    من</a:t>
            </a:r>
            <a:r>
              <a:rPr lang="ar-JO" sz="1400" b="1" dirty="0"/>
              <a:t>: </a:t>
            </a:r>
            <a:r>
              <a:rPr lang="ar-JO" sz="1400" b="1" dirty="0" smtClean="0"/>
              <a:t>7/9/2014       الى 15/9/2014</a:t>
            </a:r>
            <a:endParaRPr lang="ar-JO" sz="1400" b="1" dirty="0"/>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val="2232792518"/>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41843329"/>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التاء صوته واشكاله</a:t>
                      </a:r>
                    </a:p>
                    <a:p>
                      <a:r>
                        <a:rPr lang="ar-JO" sz="1200" baseline="0" dirty="0" smtClean="0"/>
                        <a:t>ينطق حرف التاء مع حروف المد</a:t>
                      </a:r>
                    </a:p>
                    <a:p>
                      <a:r>
                        <a:rPr lang="ar-JO" sz="1200" baseline="0" dirty="0" smtClean="0"/>
                        <a:t> يردد كلمات فيها حرف التاء</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النون صوته واشكاله </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للطالبات حرف التاء والتمييز بين اسمه وصوته واعرض بطاقة للحرف باشكاله  امام الطالبات وترديد اسمه وصوته  واطلب من الطالبات  ترديد كلمات فيها حرف التاء ثم وضع دائرة حول حرف السين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التحليل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p>
                      <a:r>
                        <a:rPr lang="ar-JO" sz="1200" baseline="0" dirty="0" smtClean="0"/>
                        <a:t>اوضح للطالبات حرف النون والتمييز بين اسمه وصوته واعرض بطاقة للحرف باشكاله  امام الطالبات وترديد اسمه وصوته  واطلب من الطالبات  ترديد كلمات فيها حرف النون ثم وضع دائرة حول حرف الميم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التحليلثم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065730" y="228600"/>
            <a:ext cx="6261651"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النظافة</a:t>
            </a:r>
            <a:r>
              <a:rPr lang="ar-JO" sz="1400" b="1" dirty="0" smtClean="0">
                <a:latin typeface="Calibri" pitchFamily="34" charset="0"/>
              </a:rPr>
              <a:t>             </a:t>
            </a:r>
            <a:r>
              <a:rPr lang="ar-JO" sz="1400" b="1" dirty="0" smtClean="0"/>
              <a:t> عنوان الدرس: حرف التاء – حرف النون</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2119706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773301165"/>
              </p:ext>
            </p:extLst>
          </p:nvPr>
        </p:nvGraphicFramePr>
        <p:xfrm>
          <a:off x="30975" y="1009650"/>
          <a:ext cx="9875025" cy="4344519"/>
        </p:xfrm>
        <a:graphic>
          <a:graphicData uri="http://schemas.openxmlformats.org/drawingml/2006/table">
            <a:tbl>
              <a:tblPr rtl="1"/>
              <a:tblGrid>
                <a:gridCol w="330200"/>
                <a:gridCol w="1712933"/>
                <a:gridCol w="1067983"/>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endParaRPr lang="ar-JO" sz="1200" dirty="0" smtClean="0"/>
                    </a:p>
                    <a:p>
                      <a:r>
                        <a:rPr lang="ar-JO" sz="1200" dirty="0" smtClean="0"/>
                        <a:t>1</a:t>
                      </a:r>
                    </a:p>
                    <a:p>
                      <a:endParaRPr lang="ar-JO" sz="1200" dirty="0" smtClean="0"/>
                    </a:p>
                    <a:p>
                      <a:endParaRPr lang="ar-JO" sz="1200" dirty="0" smtClean="0"/>
                    </a:p>
                    <a:p>
                      <a:r>
                        <a:rPr lang="ar-JO" sz="1200" dirty="0" smtClean="0"/>
                        <a:t>2</a:t>
                      </a:r>
                    </a:p>
                    <a:p>
                      <a:endParaRPr lang="ar-JO" sz="1200" dirty="0" smtClean="0"/>
                    </a:p>
                    <a:p>
                      <a:r>
                        <a:rPr lang="ar-JO" sz="1200" dirty="0" smtClean="0"/>
                        <a:t>3</a:t>
                      </a:r>
                    </a:p>
                    <a:p>
                      <a:endParaRPr lang="ar-JO" sz="1200" dirty="0" smtClean="0"/>
                    </a:p>
                    <a:p>
                      <a:r>
                        <a:rPr lang="ar-JO" sz="1200" dirty="0" smtClean="0"/>
                        <a:t>4</a:t>
                      </a:r>
                    </a:p>
                    <a:p>
                      <a:endParaRPr lang="ar-JO" sz="1200" dirty="0" smtClean="0"/>
                    </a:p>
                    <a:p>
                      <a:endParaRPr lang="ar-JO" sz="1200" dirty="0" smtClean="0"/>
                    </a:p>
                    <a:p>
                      <a:endParaRPr lang="ar-JO" sz="1200" dirty="0" smtClean="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يتوقع من الطالب ان:</a:t>
                      </a:r>
                      <a:endParaRPr kumimoji="0" lang="ar-JO"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يكتب كلمات الاملاء  المنقول بشكل صحيح</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يردد الاية الكريمة</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يحفظ الاية غيبا</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يحقدر اهمية القراءة والعلم</a:t>
                      </a:r>
                      <a:endParaRPr kumimoji="0" lang="ar-JO" sz="1200" b="0" i="0" u="none" strike="noStrike" kern="1200" cap="none" spc="0" normalizeH="0" baseline="0" noProof="0" dirty="0" smtClean="0">
                        <a:ln>
                          <a:noFill/>
                        </a:ln>
                        <a:solidFill>
                          <a:prstClr val="black"/>
                        </a:solidFill>
                        <a:effectLst/>
                        <a:uLnTx/>
                        <a:uFillTx/>
                        <a:latin typeface="+mn-lt"/>
                        <a:ea typeface="+mn-ea"/>
                        <a:cs typeface="+mn-cs"/>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توجيه الطلبة الى نص الدرس المخصص </a:t>
                      </a:r>
                    </a:p>
                    <a:p>
                      <a:r>
                        <a:rPr lang="ar-JO" sz="1200" dirty="0" smtClean="0"/>
                        <a:t>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r>
                        <a:rPr lang="ar-JO" sz="1200" dirty="0" smtClean="0"/>
                        <a:t>اصوب كتابة الطلبة فرديآ او زمريآ</a:t>
                      </a:r>
                    </a:p>
                    <a:p>
                      <a:endParaRPr lang="ar-JO" sz="1200" dirty="0" smtClean="0"/>
                    </a:p>
                    <a:p>
                      <a:endParaRPr lang="ar-JO" sz="1200" dirty="0" smtClean="0"/>
                    </a:p>
                    <a:p>
                      <a:r>
                        <a:rPr lang="ar-JO" sz="1200" dirty="0" smtClean="0"/>
                        <a:t>اقوم بقراءة الاية واطلب</a:t>
                      </a:r>
                      <a:r>
                        <a:rPr lang="ar-JO" sz="1200" baseline="0" dirty="0" smtClean="0"/>
                        <a:t> من الطالبات ترديدهااكثر من مرة  واطلب من الطالبات حفظ الاية</a:t>
                      </a:r>
                    </a:p>
                    <a:p>
                      <a:endParaRPr lang="en-US"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20</a:t>
                      </a:r>
                    </a:p>
                    <a:p>
                      <a:endParaRPr lang="ar-JO" sz="1200" dirty="0" smtClean="0"/>
                    </a:p>
                    <a:p>
                      <a:endParaRPr lang="ar-JO" sz="1200" dirty="0" smtClean="0"/>
                    </a:p>
                    <a:p>
                      <a:r>
                        <a:rPr lang="ar-JO" sz="1200" dirty="0" smtClean="0"/>
                        <a:t>20</a:t>
                      </a:r>
                    </a:p>
                    <a:p>
                      <a:endParaRPr lang="ar-JO" sz="1200" dirty="0" smtClean="0"/>
                    </a:p>
                    <a:p>
                      <a:endParaRPr lang="ar-JO" sz="1200" dirty="0" smtClean="0"/>
                    </a:p>
                    <a:p>
                      <a:endParaRPr lang="ar-JO" sz="1200" dirty="0" smtClean="0"/>
                    </a:p>
                    <a:p>
                      <a:r>
                        <a:rPr lang="ar-JO" sz="1200" dirty="0" smtClean="0"/>
                        <a:t>20</a:t>
                      </a:r>
                    </a:p>
                    <a:p>
                      <a:r>
                        <a:rPr lang="ar-JO" sz="1200" dirty="0" smtClean="0"/>
                        <a:t>20</a:t>
                      </a:r>
                    </a:p>
                    <a:p>
                      <a:endParaRPr lang="ar-JO" sz="1200" dirty="0" smtClean="0"/>
                    </a:p>
                    <a:p>
                      <a:endParaRPr lang="ar-JO" sz="1200" dirty="0" smtClean="0"/>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399546" y="0"/>
            <a:ext cx="1600117"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968021" y="228600"/>
            <a:ext cx="5421677"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الوحدة:النظافة      </a:t>
            </a:r>
            <a:r>
              <a:rPr lang="ar-JO" sz="1400" b="1" dirty="0" smtClean="0">
                <a:latin typeface="Calibri" pitchFamily="34" charset="0"/>
              </a:rPr>
              <a:t>ع</a:t>
            </a:r>
            <a:r>
              <a:rPr lang="ar-JO" sz="1400" b="1" dirty="0" smtClean="0"/>
              <a:t>نوان </a:t>
            </a:r>
            <a:r>
              <a:rPr lang="ar-JO" sz="1400" b="1" dirty="0"/>
              <a:t>الدرس</a:t>
            </a:r>
            <a:r>
              <a:rPr lang="ar-JO" sz="1400" b="1" dirty="0" smtClean="0"/>
              <a:t>: </a:t>
            </a:r>
            <a:r>
              <a:rPr lang="ar-JO" sz="1400" b="1" dirty="0"/>
              <a:t> </a:t>
            </a:r>
            <a:r>
              <a:rPr lang="ar-JO" sz="1400" b="1" dirty="0" smtClean="0"/>
              <a:t>املاء -محفوظات</a:t>
            </a:r>
            <a:endParaRPr lang="ar-JO" sz="1400" b="1" dirty="0"/>
          </a:p>
          <a:p>
            <a:r>
              <a:rPr lang="ar-JO" sz="1400" b="1" dirty="0"/>
              <a:t>                                    التاريخ</a:t>
            </a:r>
            <a:r>
              <a:rPr lang="ar-JO" sz="1400" b="1" dirty="0" smtClean="0"/>
              <a:t>:                      من</a:t>
            </a:r>
            <a:r>
              <a:rPr lang="ar-JO" sz="1400" b="1" dirty="0"/>
              <a:t>:  </a:t>
            </a:r>
            <a:r>
              <a:rPr lang="ar-JO" sz="1400" b="1" dirty="0" smtClean="0"/>
              <a:t>               الى </a:t>
            </a:r>
            <a:endParaRPr lang="ar-JO" sz="1400" b="1" dirty="0"/>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val="3425831442"/>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92395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731517496"/>
              </p:ext>
            </p:extLst>
          </p:nvPr>
        </p:nvGraphicFramePr>
        <p:xfrm>
          <a:off x="30975" y="1009650"/>
          <a:ext cx="9875025" cy="4344519"/>
        </p:xfrm>
        <a:graphic>
          <a:graphicData uri="http://schemas.openxmlformats.org/drawingml/2006/table">
            <a:tbl>
              <a:tblPr rtl="1"/>
              <a:tblGrid>
                <a:gridCol w="385354"/>
                <a:gridCol w="1746068"/>
                <a:gridCol w="979694"/>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r>
                        <a:rPr lang="ar-JO" sz="1200" dirty="0" smtClean="0"/>
                        <a:t>2</a:t>
                      </a:r>
                    </a:p>
                    <a:p>
                      <a:r>
                        <a:rPr lang="ar-JO" sz="1200" dirty="0" smtClean="0"/>
                        <a:t>3</a:t>
                      </a:r>
                    </a:p>
                    <a:p>
                      <a:endParaRPr lang="ar-JO" sz="1200" dirty="0" smtClean="0"/>
                    </a:p>
                    <a:p>
                      <a:endParaRPr lang="ar-JO" sz="1200" dirty="0" smtClean="0"/>
                    </a:p>
                    <a:p>
                      <a:r>
                        <a:rPr lang="ar-JO" sz="1200" dirty="0" smtClean="0"/>
                        <a:t>4</a:t>
                      </a:r>
                    </a:p>
                    <a:p>
                      <a:endParaRPr lang="ar-JO" sz="1200" dirty="0" smtClean="0"/>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r>
                        <a:rPr lang="ar-JO" sz="1200" dirty="0" smtClean="0"/>
                        <a:t>9</a:t>
                      </a:r>
                    </a:p>
                    <a:p>
                      <a:r>
                        <a:rPr lang="ar-JO" sz="1200" dirty="0" smtClean="0"/>
                        <a:t>10</a:t>
                      </a:r>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r>
                        <a:rPr lang="ar-JO" sz="1200" baseline="0" dirty="0" smtClean="0"/>
                        <a:t>يجيب على اسئلة الاستماع جيدا</a:t>
                      </a:r>
                    </a:p>
                    <a:p>
                      <a:r>
                        <a:rPr lang="ar-JO" sz="1200" baseline="0" dirty="0" smtClean="0"/>
                        <a:t>يتعرف مفهوم الحقل والنباتات التي تزرع فيه</a:t>
                      </a:r>
                    </a:p>
                    <a:p>
                      <a:endParaRPr lang="ar-JO" sz="1200" baseline="0" dirty="0" smtClean="0"/>
                    </a:p>
                    <a:p>
                      <a:r>
                        <a:rPr lang="ar-JO" sz="1200" baseline="0" dirty="0" smtClean="0"/>
                        <a:t>يتحدث شفويا عن صور الدرس</a:t>
                      </a:r>
                    </a:p>
                    <a:p>
                      <a:endParaRPr lang="ar-JO" sz="1200" baseline="0" dirty="0" smtClean="0"/>
                    </a:p>
                    <a:p>
                      <a:r>
                        <a:rPr lang="ar-JO" sz="1200" baseline="0" dirty="0" smtClean="0"/>
                        <a:t>يتعرف  حركة الضمة وشكلها</a:t>
                      </a:r>
                    </a:p>
                    <a:p>
                      <a:r>
                        <a:rPr lang="ar-JO" sz="1200" baseline="0" dirty="0" smtClean="0"/>
                        <a:t>يردد كلمات منتبها للضمة</a:t>
                      </a:r>
                    </a:p>
                    <a:p>
                      <a:r>
                        <a:rPr lang="ar-JO" sz="1200" baseline="0" dirty="0" smtClean="0"/>
                        <a:t>يضع دائرة ول الحرف المضموم</a:t>
                      </a:r>
                    </a:p>
                    <a:p>
                      <a:r>
                        <a:rPr lang="ar-JO" sz="1200" baseline="0" dirty="0" smtClean="0"/>
                        <a:t>يضع دائرة حول كلمات فيها حرف مضموم</a:t>
                      </a:r>
                    </a:p>
                    <a:p>
                      <a:r>
                        <a:rPr lang="ar-JO" sz="1200" baseline="0" dirty="0" smtClean="0"/>
                        <a:t>يرسم الضمة فوق الحرف الملون </a:t>
                      </a:r>
                    </a:p>
                    <a:p>
                      <a:r>
                        <a:rPr lang="ar-JO" sz="1200" baseline="0" dirty="0" smtClean="0"/>
                        <a:t>يقرأ حروف فوقها ضمة</a:t>
                      </a:r>
                    </a:p>
                    <a:p>
                      <a:r>
                        <a:rPr lang="ar-JO" sz="1200" baseline="0" dirty="0" smtClean="0"/>
                        <a:t>يكتب الحروف  المضمومة بخط جميل صحيحا</a:t>
                      </a:r>
                    </a:p>
                    <a:p>
                      <a:r>
                        <a:rPr lang="ar-JO" sz="1200" baseline="0" dirty="0" smtClean="0"/>
                        <a:t>ان يقدر اهمية الحقل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الطالبات</a:t>
                      </a:r>
                      <a:r>
                        <a:rPr lang="ar-JO" sz="1200" baseline="0" dirty="0" smtClean="0"/>
                        <a:t>  </a:t>
                      </a:r>
                      <a:endParaRPr lang="en-US" sz="1200" baseline="0" dirty="0" smtClean="0"/>
                    </a:p>
                    <a:p>
                      <a:r>
                        <a:rPr lang="ar-JO" sz="1200" baseline="0" dirty="0" smtClean="0"/>
                        <a:t>قراءة نص الاستماع على الطالبات </a:t>
                      </a:r>
                      <a:r>
                        <a:rPr lang="en-US" sz="1200" baseline="0" dirty="0" smtClean="0"/>
                        <a:t> </a:t>
                      </a:r>
                      <a:r>
                        <a:rPr lang="ar-JO" sz="1200" baseline="0" dirty="0" smtClean="0"/>
                        <a:t>جملة جملة واكرر القلراءة مرة اخرى وطرح بعض الاسئلة على الطالبات  ومتابعة اجابات الطالبات وتعزيز اجابات اطالبات </a:t>
                      </a:r>
                    </a:p>
                    <a:p>
                      <a:r>
                        <a:rPr lang="ar-JO" sz="1200" baseline="0" dirty="0" smtClean="0"/>
                        <a:t>مناقشة مع الطالبات حول مفهوم الحقل ومن يعمل فيه والنباتات الت يتزرع فيه واترك المجال للحوار مع الطالبات</a:t>
                      </a:r>
                    </a:p>
                    <a:p>
                      <a:endParaRPr lang="ar-JO" sz="1200" baseline="0" dirty="0" smtClean="0"/>
                    </a:p>
                    <a:p>
                      <a:r>
                        <a:rPr lang="ar-JO" sz="1200" baseline="0" dirty="0" smtClean="0"/>
                        <a:t>اعرض بطاقات صور الدرس على الطالبات واطلب من الطالبات التعبيرعن محتويات الصور شفويا بطريقة صحيحة ومتابعة اجابات الطالبات </a:t>
                      </a:r>
                    </a:p>
                    <a:p>
                      <a:endParaRPr lang="ar-JO" sz="1200" baseline="0" dirty="0" smtClean="0"/>
                    </a:p>
                    <a:p>
                      <a:endParaRPr lang="ar-JO" sz="1200" baseline="0" dirty="0" smtClean="0"/>
                    </a:p>
                    <a:p>
                      <a:r>
                        <a:rPr lang="ar-JO" sz="1200" baseline="0" dirty="0" smtClean="0"/>
                        <a:t>اوضح الكسرة من خلال عرض بطاقة عليها الضمة امام الطالبات  ثم كتابة حروف وتوضيح كيفية رسم الضمة توقها على اللوح ...اطلب من الطالبات ترديد كلمات  مع التركيز على الضمة ثم وضع دائرة على الحرف المضموم ووضع دائرة حول الكلمات التي تحوي حرف مضموم </a:t>
                      </a:r>
                    </a:p>
                    <a:p>
                      <a:r>
                        <a:rPr lang="ar-JO" sz="1200" baseline="0" dirty="0" smtClean="0"/>
                        <a:t>اطلب من الطالبات رسم الضمة فوق الحروف  الملونة </a:t>
                      </a:r>
                    </a:p>
                    <a:p>
                      <a:r>
                        <a:rPr lang="ar-JO" sz="1200" baseline="0" dirty="0" smtClean="0"/>
                        <a:t>اطلب من الطالبات  قراءة الحروف المضمومة </a:t>
                      </a:r>
                    </a:p>
                    <a:p>
                      <a:r>
                        <a:rPr lang="ar-JO" sz="1200" baseline="0" dirty="0" smtClean="0"/>
                        <a:t>اوضح للطالبات كيفية  كتابة الضمة ثم اطلب من الطالبات الكتابة بخط جميل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391400" y="13157"/>
            <a:ext cx="2375971"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القبلي:مناقشة موضوع الدرس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474296" y="228600"/>
            <a:ext cx="5915402"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الوحدة:في الحقل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الضمة</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val="2505215390"/>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398691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067281472"/>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الدال  صوته واشكاله</a:t>
                      </a:r>
                    </a:p>
                    <a:p>
                      <a:r>
                        <a:rPr lang="ar-JO" sz="1200" baseline="0" dirty="0" smtClean="0"/>
                        <a:t>ينطق حرف الدال مع حروف المد</a:t>
                      </a:r>
                    </a:p>
                    <a:p>
                      <a:r>
                        <a:rPr lang="ar-JO" sz="1200" baseline="0" dirty="0" smtClean="0"/>
                        <a:t> يردد كلمات فيها حرف الدال</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الحاء صوته واشكاله </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للطالبات حرف الدال والتمييز بين اسمه وصوته واعرض بطاقة للحرف باشكاله  امام الطالبات وترديد اسمه وصوته  واطلب من الطالبات  ترديد كلمات فيها حرف الدال ثم وضع دائرة حول حرف السين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التحليل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p>
                      <a:r>
                        <a:rPr lang="ar-JO" sz="1200" baseline="0" dirty="0" smtClean="0"/>
                        <a:t>اوضح للطالبات حرف الحاء والتمييز بين اسمه وصوته واعرض بطاقة للحرف باشكاله  امام الطالبات وترديد اسمه وصوته  واطلب من الطالبات  ترديد كلمات فيها حرف الحاء ثم وضع دائرة حول حرف الميم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التحليل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887798" y="228600"/>
            <a:ext cx="6439583"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في الحقل </a:t>
            </a:r>
            <a:r>
              <a:rPr lang="ar-JO" sz="1400" b="1" dirty="0" smtClean="0">
                <a:latin typeface="Calibri" pitchFamily="34" charset="0"/>
              </a:rPr>
              <a:t>             </a:t>
            </a:r>
            <a:r>
              <a:rPr lang="ar-JO" sz="1400" b="1" dirty="0" smtClean="0"/>
              <a:t> عنوان الدرس: حرف الدال – حرف الحاء</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4036573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699067844"/>
              </p:ext>
            </p:extLst>
          </p:nvPr>
        </p:nvGraphicFramePr>
        <p:xfrm>
          <a:off x="30975" y="1009650"/>
          <a:ext cx="9875025" cy="46786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endParaRPr lang="ar-JO" sz="1200" dirty="0" smtClean="0"/>
                    </a:p>
                    <a:p>
                      <a:r>
                        <a:rPr lang="ar-JO" sz="1200" dirty="0" smtClean="0"/>
                        <a:t>1</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2</a:t>
                      </a:r>
                    </a:p>
                    <a:p>
                      <a:endParaRPr lang="ar-JO" sz="1200" dirty="0" smtClean="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endParaRPr lang="ar-JO" sz="1200" baseline="0" dirty="0" smtClean="0"/>
                    </a:p>
                    <a:p>
                      <a:r>
                        <a:rPr lang="ar-JO" sz="1200" baseline="0" dirty="0" smtClean="0"/>
                        <a:t>يكتب كلمات الاملاء  المنقول بشكل صحيح</a:t>
                      </a:r>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r>
                        <a:rPr lang="ar-JO" sz="1200" baseline="0" dirty="0" smtClean="0"/>
                        <a:t>يردد النشيد ملحنا جماعيا</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a:t>
                      </a:r>
                      <a:r>
                        <a:rPr lang="ar-JO" sz="1200" baseline="0" dirty="0" smtClean="0"/>
                        <a:t>مناقشة موضوع الدرس</a:t>
                      </a:r>
                    </a:p>
                    <a:p>
                      <a:endParaRPr lang="ar-JO" sz="1200" baseline="0" dirty="0" smtClean="0"/>
                    </a:p>
                    <a:p>
                      <a:r>
                        <a:rPr lang="ar-JO" sz="1200" baseline="0" dirty="0" smtClean="0"/>
                        <a:t>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r>
                        <a:rPr lang="ar-JO" sz="1200" baseline="0" dirty="0" smtClean="0"/>
                        <a:t>اصوب كتابة الطلبة فرديآ او زمريآ</a:t>
                      </a:r>
                    </a:p>
                    <a:p>
                      <a:endParaRPr lang="ar-JO" sz="1200" baseline="0" dirty="0" smtClean="0"/>
                    </a:p>
                    <a:p>
                      <a:endParaRPr lang="ar-JO" sz="1200" baseline="0" dirty="0" smtClean="0"/>
                    </a:p>
                    <a:p>
                      <a:r>
                        <a:rPr lang="ar-JO" sz="1200" baseline="0" dirty="0" smtClean="0"/>
                        <a:t>انشد نص النشيد ملحنا مقرونا بحركاته التعبيرية , ثم انشد نص النشيد ملحنا مقرونا بحركاته التعبيرية بيتا بيتا والطلبة يرددون من خلفي, ينشد الطلبة النشيد ملحنا مقرونا بحركاته التعبيرية كاملا بشكل زمري , يتغنى الطلبة بالنشيد بشكل زمري ثم بشكل فردي </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269038" y="228600"/>
            <a:ext cx="7058343"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في الحقل</a:t>
            </a:r>
            <a:r>
              <a:rPr lang="ar-JO" sz="1400" b="1" dirty="0" smtClean="0">
                <a:latin typeface="Calibri" pitchFamily="34" charset="0"/>
              </a:rPr>
              <a:t>         </a:t>
            </a:r>
            <a:r>
              <a:rPr lang="ar-JO" sz="1400" b="1" dirty="0" smtClean="0"/>
              <a:t> عنوان الدرس: حرف الشين –  املاء – انشودة هيا نزرع</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dirty="0" smtClean="0"/>
              <a:t>              </a:t>
            </a:r>
            <a:r>
              <a:rPr lang="ar-JO" sz="1200" dirty="0"/>
              <a:t>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3785622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310374065"/>
              </p:ext>
            </p:extLst>
          </p:nvPr>
        </p:nvGraphicFramePr>
        <p:xfrm>
          <a:off x="30975" y="1009650"/>
          <a:ext cx="9875025" cy="4344519"/>
        </p:xfrm>
        <a:graphic>
          <a:graphicData uri="http://schemas.openxmlformats.org/drawingml/2006/table">
            <a:tbl>
              <a:tblPr rtl="1"/>
              <a:tblGrid>
                <a:gridCol w="385354"/>
                <a:gridCol w="1746068"/>
                <a:gridCol w="979694"/>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r>
                        <a:rPr lang="ar-JO" sz="1200" dirty="0" smtClean="0"/>
                        <a:t>2</a:t>
                      </a:r>
                    </a:p>
                    <a:p>
                      <a:r>
                        <a:rPr lang="ar-JO" sz="1200" dirty="0" smtClean="0"/>
                        <a:t>3</a:t>
                      </a:r>
                    </a:p>
                    <a:p>
                      <a:endParaRPr lang="ar-JO" sz="1200" dirty="0" smtClean="0"/>
                    </a:p>
                    <a:p>
                      <a:r>
                        <a:rPr lang="ar-JO" sz="1200" dirty="0" smtClean="0"/>
                        <a:t>4</a:t>
                      </a:r>
                    </a:p>
                    <a:p>
                      <a:endParaRPr lang="ar-JO" sz="1200" dirty="0" smtClean="0"/>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endParaRPr lang="ar-JO" sz="1200" dirty="0" smtClean="0"/>
                    </a:p>
                    <a:p>
                      <a:r>
                        <a:rPr lang="ar-JO" sz="1200" dirty="0" smtClean="0"/>
                        <a:t>9</a:t>
                      </a:r>
                    </a:p>
                    <a:p>
                      <a:endParaRPr lang="ar-JO" sz="1200" dirty="0" smtClean="0"/>
                    </a:p>
                    <a:p>
                      <a:r>
                        <a:rPr lang="ar-JO" sz="1200" dirty="0" smtClean="0"/>
                        <a:t>10</a:t>
                      </a:r>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r>
                        <a:rPr lang="ar-JO" sz="1200" baseline="0" dirty="0" smtClean="0"/>
                        <a:t>يجيب على اسئلة الاستماع جيدا</a:t>
                      </a:r>
                    </a:p>
                    <a:p>
                      <a:r>
                        <a:rPr lang="ar-JO" sz="1200" baseline="0" dirty="0" smtClean="0"/>
                        <a:t>يتعرف دور المعلم في المجتمع</a:t>
                      </a:r>
                    </a:p>
                    <a:p>
                      <a:endParaRPr lang="ar-JO" sz="1200" baseline="0" dirty="0" smtClean="0"/>
                    </a:p>
                    <a:p>
                      <a:r>
                        <a:rPr lang="ar-JO" sz="1200" baseline="0" dirty="0" smtClean="0"/>
                        <a:t>يتحدث شفويا عن صور الدرس</a:t>
                      </a:r>
                    </a:p>
                    <a:p>
                      <a:endParaRPr lang="ar-JO" sz="1200" baseline="0" dirty="0" smtClean="0"/>
                    </a:p>
                    <a:p>
                      <a:r>
                        <a:rPr lang="ar-JO" sz="1200" baseline="0" dirty="0" smtClean="0"/>
                        <a:t>يتعرف  تنوين الضم وشكله</a:t>
                      </a:r>
                    </a:p>
                    <a:p>
                      <a:r>
                        <a:rPr lang="ar-JO" sz="1200" baseline="0" dirty="0" smtClean="0"/>
                        <a:t>يردد كلمات منتبها لتنوين الضم</a:t>
                      </a:r>
                    </a:p>
                    <a:p>
                      <a:r>
                        <a:rPr lang="ar-JO" sz="1200" baseline="0" dirty="0" smtClean="0"/>
                        <a:t>يضع دائرة حول الحرف عليه تنوين الضم</a:t>
                      </a:r>
                    </a:p>
                    <a:p>
                      <a:r>
                        <a:rPr lang="ar-JO" sz="1200" baseline="0" dirty="0" smtClean="0"/>
                        <a:t>يضع دائرة حول كلمات تحوي تنوين ضم </a:t>
                      </a:r>
                    </a:p>
                    <a:p>
                      <a:r>
                        <a:rPr lang="ar-JO" sz="1200" baseline="0" dirty="0" smtClean="0"/>
                        <a:t>يرسم اتنون الضم فوق الحرف الملون </a:t>
                      </a:r>
                    </a:p>
                    <a:p>
                      <a:r>
                        <a:rPr lang="ar-JO" sz="1200" baseline="0" dirty="0" smtClean="0"/>
                        <a:t>يقرأ حروف فوقها تنوين ضم</a:t>
                      </a:r>
                    </a:p>
                    <a:p>
                      <a:r>
                        <a:rPr lang="ar-JO" sz="1200" baseline="0" dirty="0" smtClean="0"/>
                        <a:t>يكتب الحروف  عليها تنوين الضم بخط جميل صحيحا</a:t>
                      </a:r>
                    </a:p>
                    <a:p>
                      <a:r>
                        <a:rPr lang="ar-JO" sz="1200" baseline="0" dirty="0" smtClean="0"/>
                        <a:t>ان يقدر دور المعلم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الطالبات</a:t>
                      </a:r>
                      <a:r>
                        <a:rPr lang="ar-JO" sz="1200" baseline="0" dirty="0" smtClean="0"/>
                        <a:t>  </a:t>
                      </a:r>
                      <a:endParaRPr lang="en-US" sz="1200" baseline="0" dirty="0" smtClean="0"/>
                    </a:p>
                    <a:p>
                      <a:r>
                        <a:rPr lang="ar-JO" sz="1200" baseline="0" dirty="0" smtClean="0"/>
                        <a:t>قراءة نص الاستماع على الطالبات </a:t>
                      </a:r>
                      <a:r>
                        <a:rPr lang="en-US" sz="1200" baseline="0" dirty="0" smtClean="0"/>
                        <a:t> </a:t>
                      </a:r>
                      <a:r>
                        <a:rPr lang="ar-JO" sz="1200" baseline="0" dirty="0" smtClean="0"/>
                        <a:t>جملة جملة واكرر القلراءة مرة اخرى وطرح بعض الاسئلة على الطالبات  ومتابعة اجابات الطالبات وتعزيز اجابات اطالبات </a:t>
                      </a:r>
                    </a:p>
                    <a:p>
                      <a:r>
                        <a:rPr lang="ar-JO" sz="1200" baseline="0" dirty="0" smtClean="0"/>
                        <a:t>مناقشة مع الطالبات حول يوم المعلم واهمية عمله وتقدير دوره واترك المجال للحوار مع الطالبات</a:t>
                      </a:r>
                    </a:p>
                    <a:p>
                      <a:endParaRPr lang="ar-JO" sz="1200" baseline="0" dirty="0" smtClean="0"/>
                    </a:p>
                    <a:p>
                      <a:r>
                        <a:rPr lang="ar-JO" sz="1200" baseline="0" dirty="0" smtClean="0"/>
                        <a:t>اعرض بطاقات صور الدرس على الطالبات واطلب من الطالبات التعبيرعن محتويات الصور شفويا بطريقة صحيحة ومتابعة اجابات الطالبات </a:t>
                      </a:r>
                    </a:p>
                    <a:p>
                      <a:endParaRPr lang="ar-JO" sz="1200" baseline="0" dirty="0" smtClean="0"/>
                    </a:p>
                    <a:p>
                      <a:endParaRPr lang="ar-JO" sz="1200" baseline="0" dirty="0" smtClean="0"/>
                    </a:p>
                    <a:p>
                      <a:r>
                        <a:rPr lang="ar-JO" sz="1200" baseline="0" dirty="0" smtClean="0"/>
                        <a:t>اوضح الكسرة من خلال عرض بطاقة عليها الضمة امام الطالبات  ثم كتابة حروف وتوضيح كيفية رسم الضمة توقها على اللوح ...اطلب من الطالبات ترديد كلمات  مع التركيز على الضمة ثم وضع دائرة على الحرف المضموم ووضع دائرة حول الكلمات التي تحوي حرف مضموم </a:t>
                      </a:r>
                    </a:p>
                    <a:p>
                      <a:r>
                        <a:rPr lang="ar-JO" sz="1200" baseline="0" dirty="0" smtClean="0"/>
                        <a:t>اطلب من الطالبات رسم الضمة فوق الحروف  الملونة </a:t>
                      </a:r>
                    </a:p>
                    <a:p>
                      <a:r>
                        <a:rPr lang="ar-JO" sz="1200" baseline="0" dirty="0" smtClean="0"/>
                        <a:t>اطلب من الطالبات  قراءة الحروف المضمومة </a:t>
                      </a:r>
                    </a:p>
                    <a:p>
                      <a:r>
                        <a:rPr lang="ar-JO" sz="1200" baseline="0" dirty="0" smtClean="0"/>
                        <a:t>اوضح للطالبات كيفية  كتابة الضمة ثم اطلب من الطالبات الكتابة بخط جميل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623692" y="0"/>
            <a:ext cx="2375971"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القبلي:مناقشة موضوع الدرس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13621" y="228600"/>
            <a:ext cx="6276077"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الوحدة:يوم المعلم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تنوين الضم</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val="1668126386"/>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688767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765457553"/>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العين  صوته واشكاله</a:t>
                      </a:r>
                    </a:p>
                    <a:p>
                      <a:r>
                        <a:rPr lang="ar-JO" sz="1200" baseline="0" dirty="0" smtClean="0"/>
                        <a:t>ينطق حرف العين مع حروف المد</a:t>
                      </a:r>
                    </a:p>
                    <a:p>
                      <a:r>
                        <a:rPr lang="ar-JO" sz="1200" baseline="0" dirty="0" smtClean="0"/>
                        <a:t> يردد كلمات فيها حرف العين</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اللام صوته واشكاله </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للطالبات حرف العين والتمييز بين اسمه وصوته واعرض بطاقة للحرف باشكاله  امام الطالبات وترديد اسمه وصوته  واطلب من الطالبات  ترديد كلمات فيها حرف العين ثم وضع دائرة حول حرف السين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التحليل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p>
                      <a:r>
                        <a:rPr lang="ar-JO" sz="1200" baseline="0" dirty="0" smtClean="0"/>
                        <a:t>اوضح للطالبات حرف اللام والتمييز بين اسمه وصوته واعرض بطاقة للحرف باشكاله  امام الطالبات وترديد اسمه وصوته  واطلب من الطالبات  ترديد كلمات فيها حرف اللام  ثم وضع دائرة حول حرف الميم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التحليل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879782" y="228600"/>
            <a:ext cx="6447599"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يوم المعلم</a:t>
            </a:r>
            <a:r>
              <a:rPr lang="ar-JO" sz="1400" b="1" dirty="0" smtClean="0">
                <a:latin typeface="Calibri" pitchFamily="34" charset="0"/>
              </a:rPr>
              <a:t>             </a:t>
            </a:r>
            <a:r>
              <a:rPr lang="ar-JO" sz="1400" b="1" dirty="0" smtClean="0"/>
              <a:t> عنوان الدرس: حرف العين  – حرف اللام</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33095" y="5840921"/>
            <a:ext cx="3406775" cy="830262"/>
          </a:xfrm>
          <a:prstGeom prst="rect">
            <a:avLst/>
          </a:prstGeom>
          <a:noFill/>
          <a:ln w="9525">
            <a:noFill/>
            <a:miter lim="800000"/>
            <a:headEnd/>
            <a:tailEnd/>
          </a:ln>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321590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56083595"/>
              </p:ext>
            </p:extLst>
          </p:nvPr>
        </p:nvGraphicFramePr>
        <p:xfrm>
          <a:off x="30975" y="1009650"/>
          <a:ext cx="9875025" cy="4438600"/>
        </p:xfrm>
        <a:graphic>
          <a:graphicData uri="http://schemas.openxmlformats.org/drawingml/2006/table">
            <a:tbl>
              <a:tblPr rtl="1"/>
              <a:tblGrid>
                <a:gridCol w="385354"/>
                <a:gridCol w="1802674"/>
                <a:gridCol w="944122"/>
                <a:gridCol w="861213"/>
                <a:gridCol w="851291"/>
                <a:gridCol w="537970"/>
                <a:gridCol w="3904220"/>
                <a:gridCol w="588181"/>
              </a:tblGrid>
              <a:tr h="258013">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44017">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8520">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endParaRPr lang="ar-JO" sz="1200" dirty="0" smtClean="0"/>
                    </a:p>
                    <a:p>
                      <a:r>
                        <a:rPr lang="ar-JO" sz="1200" dirty="0" smtClean="0"/>
                        <a:t>10</a:t>
                      </a:r>
                    </a:p>
                    <a:p>
                      <a:endParaRPr lang="ar-JO" sz="1200" dirty="0" smtClean="0"/>
                    </a:p>
                    <a:p>
                      <a:endParaRPr lang="ar-JO" sz="1200" dirty="0" smtClean="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الزاي صوته واشكاله</a:t>
                      </a:r>
                    </a:p>
                    <a:p>
                      <a:r>
                        <a:rPr lang="ar-JO" sz="1200" baseline="0" dirty="0" smtClean="0"/>
                        <a:t>ينطق حرف الزاي مع حروف المد</a:t>
                      </a:r>
                    </a:p>
                    <a:p>
                      <a:r>
                        <a:rPr lang="ar-JO" sz="1200" baseline="0" dirty="0" smtClean="0"/>
                        <a:t> يردد كلمات فيها حرف الشين</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endParaRPr lang="ar-JO" sz="1200" baseline="0" dirty="0" smtClean="0"/>
                    </a:p>
                    <a:p>
                      <a:r>
                        <a:rPr lang="ar-JO" sz="1200" baseline="0" dirty="0" smtClean="0"/>
                        <a:t>يكتب كلمات الاملاء  المنقول بشكل صحيح</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للطالبات حرف الزاي والتمييز بين اسمه وصوته واعرض بطاقة للحرف باشكاله  امام الطالبات وترديد اسمه وصوته  واطلب من الطالبات  ترديد كلمات فيها حرف الزاي ثم وضع دائرة حول حرف الشين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التجريد ثم اطلب من الطالبات تركيب كلمات من المقاطع وكتابتها في الفراغ ومتابعة الطالبات.</a:t>
                      </a:r>
                    </a:p>
                    <a:p>
                      <a:endParaRPr lang="ar-JO" sz="1200" baseline="0" dirty="0" smtClean="0"/>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p>
                      <a:endParaRPr lang="ar-JO" sz="1200" baseline="0" dirty="0" smtClean="0"/>
                    </a:p>
                    <a:p>
                      <a:pPr marL="0" indent="0">
                        <a:buFont typeface="+mj-lt"/>
                        <a:buNone/>
                      </a:pPr>
                      <a:endParaRPr lang="ar-JO" sz="1200" baseline="0" dirty="0" smtClean="0"/>
                    </a:p>
                    <a:p>
                      <a:pPr marL="0" indent="0">
                        <a:buFont typeface="+mj-lt"/>
                        <a:buNone/>
                      </a:pPr>
                      <a:r>
                        <a:rPr lang="ar-JO" sz="1200" baseline="0" dirty="0" smtClean="0"/>
                        <a:t>اقوم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pPr marL="0" indent="0">
                        <a:buFont typeface="+mj-lt"/>
                        <a:buNone/>
                      </a:pPr>
                      <a:r>
                        <a:rPr lang="ar-JO" sz="1200" baseline="0" dirty="0" smtClean="0"/>
                        <a:t>اصوب كتابة الطلبة فرديآ او زمريآ</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495335" y="228600"/>
            <a:ext cx="583204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يوم المعلم</a:t>
            </a:r>
            <a:r>
              <a:rPr lang="ar-JO" sz="1400" b="1" dirty="0" smtClean="0">
                <a:latin typeface="Calibri" pitchFamily="34" charset="0"/>
              </a:rPr>
              <a:t>       </a:t>
            </a:r>
            <a:r>
              <a:rPr lang="ar-JO" sz="1400" b="1" dirty="0" smtClean="0"/>
              <a:t> عنوان الدرس: حرف الزاي–  املاء </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dirty="0" smtClean="0"/>
              <a:t>              </a:t>
            </a:r>
            <a:r>
              <a:rPr lang="ar-JO" sz="1200" dirty="0"/>
              <a:t>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32711242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625674334"/>
              </p:ext>
            </p:extLst>
          </p:nvPr>
        </p:nvGraphicFramePr>
        <p:xfrm>
          <a:off x="30975" y="1009650"/>
          <a:ext cx="9875025" cy="4572000"/>
        </p:xfrm>
        <a:graphic>
          <a:graphicData uri="http://schemas.openxmlformats.org/drawingml/2006/table">
            <a:tbl>
              <a:tblPr rtl="1"/>
              <a:tblGrid>
                <a:gridCol w="385354"/>
                <a:gridCol w="1802674"/>
                <a:gridCol w="944122"/>
                <a:gridCol w="861213"/>
                <a:gridCol w="851291"/>
                <a:gridCol w="537970"/>
                <a:gridCol w="3904220"/>
                <a:gridCol w="588181"/>
              </a:tblGrid>
              <a:tr h="258013">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44017">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8520">
                <a:tc>
                  <a:txBody>
                    <a:bodyPr/>
                    <a:lstStyle/>
                    <a:p>
                      <a:endParaRPr lang="ar-JO" sz="1200" dirty="0" smtClean="0"/>
                    </a:p>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endParaRPr lang="ar-JO" sz="1200" dirty="0" smtClean="0"/>
                    </a:p>
                    <a:p>
                      <a:r>
                        <a:rPr lang="ar-JO" sz="1200" dirty="0" smtClean="0"/>
                        <a:t>4</a:t>
                      </a:r>
                    </a:p>
                    <a:p>
                      <a:endParaRPr lang="ar-JO" sz="1200" dirty="0" smtClean="0"/>
                    </a:p>
                    <a:p>
                      <a:endParaRPr lang="ar-JO" sz="1200" dirty="0" smtClean="0"/>
                    </a:p>
                    <a:p>
                      <a:r>
                        <a:rPr lang="ar-JO" sz="1200" dirty="0" smtClean="0"/>
                        <a:t>5</a:t>
                      </a:r>
                    </a:p>
                    <a:p>
                      <a:endParaRPr lang="ar-JO" sz="1200" dirty="0" smtClean="0"/>
                    </a:p>
                    <a:p>
                      <a:endParaRPr lang="ar-JO" sz="1200" dirty="0" smtClean="0"/>
                    </a:p>
                    <a:p>
                      <a:r>
                        <a:rPr lang="ar-JO" sz="1200" dirty="0" smtClean="0"/>
                        <a:t>6</a:t>
                      </a:r>
                    </a:p>
                    <a:p>
                      <a:endParaRPr lang="ar-JO" sz="1200" dirty="0" smtClean="0"/>
                    </a:p>
                    <a:p>
                      <a:r>
                        <a:rPr lang="ar-JO" sz="1200" dirty="0" smtClean="0"/>
                        <a:t>7</a:t>
                      </a:r>
                    </a:p>
                    <a:p>
                      <a:endParaRPr lang="ar-JO" sz="1200" dirty="0" smtClean="0"/>
                    </a:p>
                    <a:p>
                      <a:endParaRPr lang="ar-JO" sz="1200" dirty="0" smtClean="0"/>
                    </a:p>
                    <a:p>
                      <a:r>
                        <a:rPr lang="ar-JO" sz="1200" dirty="0" smtClean="0"/>
                        <a:t>8</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endParaRPr lang="ar-JO" sz="1200" baseline="0" dirty="0" smtClean="0"/>
                    </a:p>
                    <a:p>
                      <a:r>
                        <a:rPr lang="ar-JO" sz="1200" baseline="0" dirty="0" smtClean="0"/>
                        <a:t>يحلل الكلمات الى مقاطع</a:t>
                      </a:r>
                    </a:p>
                    <a:p>
                      <a:endParaRPr lang="ar-JO" sz="1200" baseline="0" dirty="0" smtClean="0"/>
                    </a:p>
                    <a:p>
                      <a:r>
                        <a:rPr lang="ar-JO" sz="1200" baseline="0" dirty="0" smtClean="0"/>
                        <a:t>يركب كلمات من المقاطع </a:t>
                      </a:r>
                    </a:p>
                    <a:p>
                      <a:endParaRPr lang="ar-JO" sz="1200" baseline="0" dirty="0" smtClean="0"/>
                    </a:p>
                    <a:p>
                      <a:r>
                        <a:rPr lang="ar-JO" sz="1200" baseline="0" dirty="0" smtClean="0"/>
                        <a:t>يكون كلمات من الحروف المعطاة</a:t>
                      </a:r>
                    </a:p>
                    <a:p>
                      <a:endParaRPr lang="ar-JO" sz="1200" baseline="0" dirty="0" smtClean="0"/>
                    </a:p>
                    <a:p>
                      <a:r>
                        <a:rPr lang="ar-JO" sz="1200" baseline="0" dirty="0" smtClean="0"/>
                        <a:t>يصل بين الكلمات التي تتكون من الحرف نفسه</a:t>
                      </a:r>
                    </a:p>
                    <a:p>
                      <a:endParaRPr lang="ar-JO" sz="1200" baseline="0" dirty="0" smtClean="0"/>
                    </a:p>
                    <a:p>
                      <a:r>
                        <a:rPr lang="ar-JO" sz="1200" baseline="0" dirty="0" smtClean="0"/>
                        <a:t>يملأ الجدول بكلمة تحتوي حرف الحاء</a:t>
                      </a:r>
                    </a:p>
                    <a:p>
                      <a:endParaRPr lang="ar-JO" sz="1200" baseline="0" dirty="0" smtClean="0"/>
                    </a:p>
                    <a:p>
                      <a:r>
                        <a:rPr lang="ar-JO" sz="1200" baseline="0" dirty="0" smtClean="0"/>
                        <a:t>يكون جملة من الكلمات المعطاة</a:t>
                      </a:r>
                    </a:p>
                    <a:p>
                      <a:endParaRPr lang="ar-JO" sz="1200" baseline="0" dirty="0" smtClean="0"/>
                    </a:p>
                    <a:p>
                      <a:r>
                        <a:rPr lang="ar-JO" sz="1200" baseline="0" dirty="0" smtClean="0"/>
                        <a:t>يضع الحركة المناسبة عللى الحروف</a:t>
                      </a:r>
                    </a:p>
                    <a:p>
                      <a:endParaRPr lang="ar-JO" sz="1200" baseline="0" dirty="0" smtClean="0"/>
                    </a:p>
                    <a:p>
                      <a:r>
                        <a:rPr lang="ar-JO" sz="1200" baseline="0" dirty="0" smtClean="0"/>
                        <a:t>يكمل شفويا على نمط المثال </a:t>
                      </a:r>
                    </a:p>
                    <a:p>
                      <a:r>
                        <a:rPr lang="ar-JO" sz="1200" baseline="0" dirty="0" smtClean="0"/>
                        <a:t>يقرأ الجمل المكتوبة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a:t>
                      </a:r>
                      <a:r>
                        <a:rPr lang="ar-JO" sz="1200" baseline="0" dirty="0" smtClean="0"/>
                        <a:t>مناقشة موضوع الدرس</a:t>
                      </a:r>
                    </a:p>
                    <a:p>
                      <a:endParaRPr lang="ar-JO" sz="1200" baseline="0" dirty="0" smtClean="0"/>
                    </a:p>
                    <a:p>
                      <a:r>
                        <a:rPr lang="ar-JO" sz="1200" baseline="0" dirty="0" smtClean="0"/>
                        <a:t>اوضح للطالبات بعد توضيح  كيفية التتحليل  ثم اطلب من الطالبات تحليل الكلمات  الى مقاطع </a:t>
                      </a:r>
                    </a:p>
                    <a:p>
                      <a:endParaRPr lang="ar-JO" sz="1200" baseline="0" dirty="0" smtClean="0"/>
                    </a:p>
                    <a:p>
                      <a:r>
                        <a:rPr lang="ar-JO" sz="1200" baseline="0" dirty="0" smtClean="0"/>
                        <a:t>اطلب من الطالبات تركيب كلمات من المقاطع وكتابتها في الفراغ ومتابعة الطالبات.</a:t>
                      </a:r>
                    </a:p>
                    <a:p>
                      <a:r>
                        <a:rPr lang="ar-JO" sz="1200" baseline="0" dirty="0" smtClean="0"/>
                        <a:t>اعرض بطاقات للحروف ثم اطلب من الطالبات اتكوين كلمات من الحروف غير المنقطة ومتابعة الطالبات وتصويب الاخطاء ان وجدت </a:t>
                      </a:r>
                    </a:p>
                    <a:p>
                      <a:endParaRPr lang="ar-JO" sz="1200" baseline="0" dirty="0" smtClean="0"/>
                    </a:p>
                    <a:p>
                      <a:r>
                        <a:rPr lang="ar-JO" sz="1200" baseline="0" dirty="0" smtClean="0"/>
                        <a:t>اطلب من الطالبات تيصل بين الكلمات التي تتكون من الحرف نفسه</a:t>
                      </a:r>
                    </a:p>
                    <a:p>
                      <a:r>
                        <a:rPr lang="ar-JO" sz="1200" baseline="0" dirty="0" smtClean="0"/>
                        <a:t>ومتابعة الطالبات.</a:t>
                      </a:r>
                    </a:p>
                    <a:p>
                      <a:endParaRPr lang="ar-JO" sz="1200" baseline="0" dirty="0" smtClean="0"/>
                    </a:p>
                    <a:p>
                      <a:r>
                        <a:rPr lang="ar-JO" sz="1200" baseline="0" dirty="0" smtClean="0"/>
                        <a:t>اطلب من الطالبات تكوين جملة من الكلمات المعطاة</a:t>
                      </a:r>
                    </a:p>
                    <a:p>
                      <a:endParaRPr lang="ar-JO" sz="1200" baseline="0" dirty="0" smtClean="0"/>
                    </a:p>
                    <a:p>
                      <a:r>
                        <a:rPr lang="ar-JO" sz="1200" baseline="0" dirty="0" smtClean="0"/>
                        <a:t>اوضح للطالبات كيفية وضع الحركة المناسب حسب المطلوب واطلب من الطالبات وضع الحركات على الحروف الملونة</a:t>
                      </a:r>
                    </a:p>
                    <a:p>
                      <a:endParaRPr lang="ar-JO" sz="1200" baseline="0" dirty="0" smtClean="0"/>
                    </a:p>
                    <a:p>
                      <a:r>
                        <a:rPr lang="ar-JO" sz="1200" baseline="0" dirty="0" smtClean="0"/>
                        <a:t>اوضح للطالبات كيفية المثال واطلب اكماه شفويا وتحويل الفعل المذكر الى مؤنث</a:t>
                      </a:r>
                    </a:p>
                    <a:p>
                      <a:r>
                        <a:rPr lang="ar-JO" sz="1200" baseline="0" dirty="0" smtClean="0"/>
                        <a:t>اطلب من الطالبات قراءة الجمل المكتوبة ومتابعة قراء الطالبات</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r>
              <a:rPr lang="ar-JO" sz="1400" b="1" smtClean="0"/>
              <a:t>: 5</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823951" y="228600"/>
            <a:ext cx="5503430"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مراجعة</a:t>
            </a:r>
            <a:r>
              <a:rPr lang="ar-JO" sz="1400" b="1" dirty="0" smtClean="0">
                <a:latin typeface="Calibri" pitchFamily="34" charset="0"/>
              </a:rPr>
              <a:t>         </a:t>
            </a:r>
            <a:r>
              <a:rPr lang="ar-JO" sz="1400" b="1" dirty="0" smtClean="0"/>
              <a:t> عنوان الدرس: </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dirty="0" smtClean="0"/>
              <a:t>              </a:t>
            </a:r>
            <a:r>
              <a:rPr lang="ar-JO" sz="1200" dirty="0"/>
              <a:t>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3227335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888775732"/>
              </p:ext>
            </p:extLst>
          </p:nvPr>
        </p:nvGraphicFramePr>
        <p:xfrm>
          <a:off x="46215" y="919254"/>
          <a:ext cx="9875025" cy="4953519"/>
        </p:xfrm>
        <a:graphic>
          <a:graphicData uri="http://schemas.openxmlformats.org/drawingml/2006/table">
            <a:tbl>
              <a:tblPr rtl="1"/>
              <a:tblGrid>
                <a:gridCol w="411480"/>
                <a:gridCol w="1750422"/>
                <a:gridCol w="970248"/>
                <a:gridCol w="861213"/>
                <a:gridCol w="851291"/>
                <a:gridCol w="537970"/>
                <a:gridCol w="3904220"/>
                <a:gridCol w="588181"/>
              </a:tblGrid>
              <a:tr h="281074">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74765">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6107">
                <a:tc>
                  <a:txBody>
                    <a:bodyPr/>
                    <a:lstStyle/>
                    <a:p>
                      <a:endParaRPr lang="ar-JO" sz="1200" dirty="0" smtClean="0"/>
                    </a:p>
                    <a:p>
                      <a:r>
                        <a:rPr lang="ar-JO" sz="1200" dirty="0" smtClean="0"/>
                        <a:t>9</a:t>
                      </a:r>
                    </a:p>
                    <a:p>
                      <a:endParaRPr lang="ar-JO" sz="1200" dirty="0" smtClean="0"/>
                    </a:p>
                    <a:p>
                      <a:endParaRPr lang="ar-JO" sz="1200" dirty="0" smtClean="0"/>
                    </a:p>
                    <a:p>
                      <a:r>
                        <a:rPr lang="ar-JO" sz="1200" dirty="0" smtClean="0"/>
                        <a:t>10</a:t>
                      </a:r>
                    </a:p>
                    <a:p>
                      <a:endParaRPr lang="ar-JO" sz="1200" dirty="0" smtClean="0"/>
                    </a:p>
                    <a:p>
                      <a:r>
                        <a:rPr lang="ar-JO" sz="1200" dirty="0" smtClean="0"/>
                        <a:t>11</a:t>
                      </a:r>
                    </a:p>
                    <a:p>
                      <a:endParaRPr lang="ar-JO" sz="1200" dirty="0" smtClean="0"/>
                    </a:p>
                    <a:p>
                      <a:endParaRPr lang="ar-JO" sz="1200" dirty="0" smtClean="0"/>
                    </a:p>
                    <a:p>
                      <a:r>
                        <a:rPr lang="ar-JO" sz="1200" dirty="0" smtClean="0"/>
                        <a:t>12</a:t>
                      </a:r>
                    </a:p>
                    <a:p>
                      <a:endParaRPr lang="ar-JO" sz="1200" dirty="0" smtClean="0"/>
                    </a:p>
                    <a:p>
                      <a:endParaRPr lang="ar-JO" sz="1200" dirty="0" smtClean="0"/>
                    </a:p>
                    <a:p>
                      <a:r>
                        <a:rPr lang="ar-JO" sz="1200" dirty="0" smtClean="0"/>
                        <a:t>13</a:t>
                      </a:r>
                    </a:p>
                    <a:p>
                      <a:endParaRPr lang="ar-JO" sz="1200" dirty="0" smtClean="0"/>
                    </a:p>
                    <a:p>
                      <a:r>
                        <a:rPr lang="ar-JO" sz="1200" dirty="0" smtClean="0"/>
                        <a:t>14</a:t>
                      </a:r>
                    </a:p>
                    <a:p>
                      <a:endParaRPr lang="ar-JO" sz="1200" dirty="0" smtClean="0"/>
                    </a:p>
                    <a:p>
                      <a:r>
                        <a:rPr lang="ar-JO" sz="1200" dirty="0" smtClean="0"/>
                        <a:t>15</a:t>
                      </a:r>
                    </a:p>
                    <a:p>
                      <a:endParaRPr lang="ar-JO" sz="1200" dirty="0" smtClean="0"/>
                    </a:p>
                    <a:p>
                      <a:r>
                        <a:rPr lang="ar-JO" sz="1200" dirty="0" smtClean="0"/>
                        <a:t>16</a:t>
                      </a:r>
                    </a:p>
                    <a:p>
                      <a:endParaRPr lang="ar-JO" sz="1200" dirty="0" smtClean="0"/>
                    </a:p>
                    <a:p>
                      <a:r>
                        <a:rPr lang="ar-JO" sz="1200" dirty="0" smtClean="0"/>
                        <a:t>17</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الواوصوته واشكاله</a:t>
                      </a:r>
                    </a:p>
                    <a:p>
                      <a:endParaRPr lang="ar-JO" sz="1200" baseline="0" dirty="0" smtClean="0"/>
                    </a:p>
                    <a:p>
                      <a:r>
                        <a:rPr lang="ar-JO" sz="1200" baseline="0" dirty="0" smtClean="0"/>
                        <a:t>يعين الحرف من كلمات تحتويه</a:t>
                      </a:r>
                    </a:p>
                    <a:p>
                      <a:endParaRPr lang="ar-JO" sz="1200" baseline="0" dirty="0" smtClean="0"/>
                    </a:p>
                    <a:p>
                      <a:r>
                        <a:rPr lang="ar-JO" sz="1200" baseline="0" dirty="0" smtClean="0"/>
                        <a:t>يكتب الحرف كتابة صحيحة وواضحة</a:t>
                      </a:r>
                    </a:p>
                    <a:p>
                      <a:endParaRPr lang="ar-JO" sz="1200" baseline="0" dirty="0" smtClean="0"/>
                    </a:p>
                    <a:p>
                      <a:r>
                        <a:rPr lang="ar-JO" sz="1200" baseline="0" dirty="0" smtClean="0"/>
                        <a:t> يرسم الحروف والمقاطع رسما صحيحا</a:t>
                      </a:r>
                    </a:p>
                    <a:p>
                      <a:endParaRPr lang="ar-JO" sz="1200" baseline="0" dirty="0" smtClean="0"/>
                    </a:p>
                    <a:p>
                      <a:r>
                        <a:rPr lang="ar-JO" sz="1200" baseline="0" dirty="0" smtClean="0"/>
                        <a:t>يتعرف حرف الياء صوته واشكاله</a:t>
                      </a:r>
                    </a:p>
                    <a:p>
                      <a:r>
                        <a:rPr lang="ar-JO" sz="1200" baseline="0" dirty="0" smtClean="0"/>
                        <a:t>يعين الحرف من كلمات تحتويه</a:t>
                      </a:r>
                    </a:p>
                    <a:p>
                      <a:endParaRPr lang="ar-JO" sz="1200" baseline="0" dirty="0" smtClean="0"/>
                    </a:p>
                    <a:p>
                      <a:r>
                        <a:rPr lang="ar-JO" sz="1200" baseline="0" dirty="0" smtClean="0"/>
                        <a:t>يكتب الحرف كتابة صحيحة وواضحة</a:t>
                      </a:r>
                    </a:p>
                    <a:p>
                      <a:r>
                        <a:rPr lang="ar-JO" sz="1200" baseline="0" dirty="0" smtClean="0"/>
                        <a:t> يرسم الحروف والمقاطع رسما صحيحا</a:t>
                      </a:r>
                    </a:p>
                    <a:p>
                      <a:r>
                        <a:rPr lang="ar-JO" sz="1200" baseline="0" dirty="0" smtClean="0"/>
                        <a:t>يردد النشيد ملحنا جماعيا</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للطالبات الحرف اوالتمييز بين اسمه وصوته واعرض بطاقة للحرف باشكاله  امام الطالبات وترديد اسمه وصوته  واطلب من الطالبات  ترديد كلمات فيها الحرف  ثم وضع دائرة حول حرف الواو وتمييز الحرف كلمات تحتويه من خلال وضع دائرة حول الحرف ومتابعة الطالبات</a:t>
                      </a:r>
                    </a:p>
                    <a:p>
                      <a:endParaRPr lang="ar-JO" sz="1200" baseline="0" dirty="0" smtClean="0"/>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p>
                      <a:endParaRPr lang="ar-JO" sz="1200" baseline="0" dirty="0" smtClean="0"/>
                    </a:p>
                    <a:p>
                      <a:r>
                        <a:rPr lang="ar-JO" sz="1200" baseline="0" dirty="0" smtClean="0"/>
                        <a:t>اوضح للطالبات حرف الياءوالتمييز بين اسمه وصوته واعرض بطاقة للحرف باشكاله  امام الطالبات وترديد اسمه وصوته  واطلب من الطالبات  ترديد كلمات فيها حرف الياء ثم وضع دائرة حول حرف الياء وتمييز الحرف كلمات تحتويه من خلال وضع دائرة حول الحرف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endParaRPr lang="en-US" sz="1200" baseline="0" dirty="0" smtClean="0"/>
                    </a:p>
                    <a:p>
                      <a:endParaRPr lang="ar-JO" sz="1200" baseline="0" dirty="0" smtClean="0"/>
                    </a:p>
                    <a:p>
                      <a:r>
                        <a:rPr lang="ar-JO" sz="1200" baseline="0" dirty="0" smtClean="0"/>
                        <a:t>انشد نص النشيد ملحنا مقرونا بحركاته التعبيرية , ثم انشد نص النشيد ملحنا مقرونا بحركاته التعبيرية بيتا بيتا والطلبة يرددون من خلفي, ينشد الطلبة النشيد ملحنا مقرونا بحركاته التعبيرية كاملا بشكل زمري , يتغنى الطلبة بالنشيد بشكل زمري ثم بشكل فردي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45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214536" y="228600"/>
            <a:ext cx="7112845"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اسرتي </a:t>
            </a:r>
            <a:r>
              <a:rPr lang="ar-JO" sz="1400" b="1" dirty="0" smtClean="0">
                <a:latin typeface="Calibri" pitchFamily="34" charset="0"/>
              </a:rPr>
              <a:t>         </a:t>
            </a:r>
            <a:r>
              <a:rPr lang="ar-JO" sz="1400" b="1" dirty="0" smtClean="0"/>
              <a:t>            عنوان الدرس: حرف الواو والياء –نشيد أمي وأبي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38901" y="5914634"/>
            <a:ext cx="3406775" cy="830262"/>
          </a:xfrm>
          <a:prstGeom prst="rect">
            <a:avLst/>
          </a:prstGeom>
          <a:noFill/>
          <a:ln w="9525">
            <a:noFill/>
            <a:miter lim="800000"/>
            <a:headEnd/>
            <a:tailEnd/>
          </a:ln>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1206725648"/>
              </p:ext>
            </p:extLst>
          </p:nvPr>
        </p:nvGraphicFramePr>
        <p:xfrm>
          <a:off x="30975" y="1009650"/>
          <a:ext cx="9875025" cy="4572000"/>
        </p:xfrm>
        <a:graphic>
          <a:graphicData uri="http://schemas.openxmlformats.org/drawingml/2006/table">
            <a:tbl>
              <a:tblPr rtl="1"/>
              <a:tblGrid>
                <a:gridCol w="385354"/>
                <a:gridCol w="1746068"/>
                <a:gridCol w="979694"/>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endParaRPr lang="ar-JO" sz="1200" dirty="0" smtClean="0"/>
                    </a:p>
                    <a:p>
                      <a:r>
                        <a:rPr lang="ar-JO" sz="1200" dirty="0" smtClean="0"/>
                        <a:t>4</a:t>
                      </a:r>
                    </a:p>
                    <a:p>
                      <a:r>
                        <a:rPr lang="ar-JO" sz="1200" dirty="0" smtClean="0"/>
                        <a:t>5</a:t>
                      </a:r>
                    </a:p>
                    <a:p>
                      <a:endParaRPr lang="ar-JO" sz="1200" dirty="0" smtClean="0"/>
                    </a:p>
                    <a:p>
                      <a:r>
                        <a:rPr lang="ar-JO" sz="1200" dirty="0" smtClean="0"/>
                        <a:t>6</a:t>
                      </a:r>
                    </a:p>
                    <a:p>
                      <a:r>
                        <a:rPr lang="ar-JO" sz="1200" dirty="0" smtClean="0"/>
                        <a:t>7</a:t>
                      </a:r>
                    </a:p>
                    <a:p>
                      <a:r>
                        <a:rPr lang="ar-JO" sz="1200" dirty="0" smtClean="0"/>
                        <a:t>8</a:t>
                      </a:r>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endParaRPr lang="ar-JO" sz="1200" baseline="0" dirty="0" smtClean="0"/>
                    </a:p>
                    <a:p>
                      <a:r>
                        <a:rPr lang="ar-JO" sz="1200" baseline="0" dirty="0" smtClean="0"/>
                        <a:t>يجيب على اسئلة الاستماع جيدا</a:t>
                      </a:r>
                    </a:p>
                    <a:p>
                      <a:endParaRPr lang="ar-JO" sz="1200" baseline="0" dirty="0" smtClean="0"/>
                    </a:p>
                    <a:p>
                      <a:r>
                        <a:rPr lang="ar-JO" sz="1200" baseline="0" dirty="0" smtClean="0"/>
                        <a:t>يتعرف اسم مدرسته والعاملبن فيها </a:t>
                      </a:r>
                    </a:p>
                    <a:p>
                      <a:r>
                        <a:rPr lang="ar-JO" sz="1200" baseline="0" dirty="0" smtClean="0"/>
                        <a:t> يتحدث شفويا عن صور الدرس</a:t>
                      </a:r>
                    </a:p>
                    <a:p>
                      <a:r>
                        <a:rPr lang="ar-JO" sz="1200" baseline="0" dirty="0" smtClean="0"/>
                        <a:t>يتعرف حرف الباء وصوته واشكاله</a:t>
                      </a:r>
                    </a:p>
                    <a:p>
                      <a:r>
                        <a:rPr lang="ar-JO" sz="1200" baseline="0" dirty="0" smtClean="0"/>
                        <a:t>يردد كلمات فيها حرف الباء</a:t>
                      </a:r>
                    </a:p>
                    <a:p>
                      <a:r>
                        <a:rPr lang="ar-JO" sz="1200" baseline="0" dirty="0" smtClean="0"/>
                        <a:t>يعين الحرف من كلمات تحتويه</a:t>
                      </a:r>
                    </a:p>
                    <a:p>
                      <a:r>
                        <a:rPr lang="ar-JO" sz="1200" baseline="0" dirty="0" smtClean="0"/>
                        <a:t>يجرد حرف الباء في الفراغ</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ان يقدر دور المدرسة في المجتمع</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الطالبات</a:t>
                      </a:r>
                      <a:r>
                        <a:rPr lang="ar-JO" sz="1200" baseline="0" dirty="0" smtClean="0"/>
                        <a:t>  </a:t>
                      </a:r>
                      <a:endParaRPr lang="en-US" sz="1200" baseline="0" dirty="0" smtClean="0"/>
                    </a:p>
                    <a:p>
                      <a:r>
                        <a:rPr lang="ar-JO" sz="1200" baseline="0" dirty="0" smtClean="0"/>
                        <a:t>قراءة نص الاستماع على الطالبات </a:t>
                      </a:r>
                      <a:r>
                        <a:rPr lang="en-US" sz="1200" baseline="0" dirty="0" smtClean="0"/>
                        <a:t> </a:t>
                      </a:r>
                      <a:r>
                        <a:rPr lang="ar-JO" sz="1200" baseline="0" dirty="0" smtClean="0"/>
                        <a:t>جملة جملة واكرر القلراءة مرة اخرى وطرح بعض الاسئلة على الطالبات  ومتابعة اجابات الطالبات وتعزيز اجابات اطالبات </a:t>
                      </a:r>
                    </a:p>
                    <a:p>
                      <a:r>
                        <a:rPr lang="ar-JO" sz="1200" baseline="0" dirty="0" smtClean="0"/>
                        <a:t>مناقشة مع الطالبات حول مفهوم الاسرة ومكوناتها ووظيفة كل فرد ودوره في الاسرة واترك المجال للحوار مع الطالبات</a:t>
                      </a:r>
                    </a:p>
                    <a:p>
                      <a:endParaRPr lang="ar-JO" sz="1200" baseline="0" dirty="0" smtClean="0"/>
                    </a:p>
                    <a:p>
                      <a:r>
                        <a:rPr lang="ar-JO" sz="1200" baseline="0" dirty="0" smtClean="0"/>
                        <a:t>اعرض بطاقات صور الدرس على الطالبات واطلب من الطالبات التعبيرعن محتويات الصور شفويا بطريقة صحيحة ومتابعة اجابات الطالبات </a:t>
                      </a:r>
                    </a:p>
                    <a:p>
                      <a:endParaRPr lang="ar-JO" sz="1200" baseline="0" dirty="0" smtClean="0"/>
                    </a:p>
                    <a:p>
                      <a:r>
                        <a:rPr lang="ar-JO" sz="1200" baseline="0" dirty="0" smtClean="0"/>
                        <a:t>اوضح للطالبات حرف الباء والتمييز بين اسمه وصوته واعرض بطاقة للحرف باشكاله  امام الطالبات وترديد اسمه وصوته  واطلب من الطالبات </a:t>
                      </a:r>
                      <a:r>
                        <a:rPr lang="en-US" sz="1200" baseline="0" dirty="0" smtClean="0"/>
                        <a:t> </a:t>
                      </a:r>
                      <a:r>
                        <a:rPr lang="ar-JO" sz="1200" baseline="0" dirty="0" smtClean="0"/>
                        <a:t>ترديد كلمات فيها حرف الباءثم وضع دائرة حول حرف الباءوتمييز الحرف كلمات تحتويه من خلال وضع دائرة حول الحرف ومتابعة الطالبات </a:t>
                      </a:r>
                    </a:p>
                    <a:p>
                      <a:r>
                        <a:rPr lang="ar-JO" sz="1200" baseline="0" dirty="0" smtClean="0"/>
                        <a:t>أطلب من الطالبات تجريد حرف الباء في الفراغ بعد توضيح  كيفية التجريد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الكتاب المدرسي  واختيار شكل الحرف المناسب وكتابته في الفراغ ومتابعة الطالبات وتصويب الاخطاء ان وجدت </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240848" y="0"/>
            <a:ext cx="1758815"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القبلي:اسم المدرسة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85756" y="228600"/>
            <a:ext cx="6203942"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الوحدة:مدرستي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حرف الباء</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val="1817789503"/>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642499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4037845751"/>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61233">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4831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2648">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السين صوته واشكاله</a:t>
                      </a:r>
                    </a:p>
                    <a:p>
                      <a:r>
                        <a:rPr lang="ar-JO" sz="1200" baseline="0" dirty="0" smtClean="0"/>
                        <a:t>ينطق حرف السين مع حروف المد</a:t>
                      </a:r>
                    </a:p>
                    <a:p>
                      <a:r>
                        <a:rPr lang="ar-JO" sz="1200" baseline="0" dirty="0" smtClean="0"/>
                        <a:t> يردد كلمات فيها حرف السين</a:t>
                      </a:r>
                    </a:p>
                    <a:p>
                      <a:r>
                        <a:rPr lang="ar-JO" sz="1200" baseline="0" dirty="0" smtClean="0"/>
                        <a:t>يعين الحرف من كلمات تحتويه</a:t>
                      </a:r>
                    </a:p>
                    <a:p>
                      <a:r>
                        <a:rPr lang="ar-JO" sz="1200" baseline="0" dirty="0" smtClean="0"/>
                        <a:t>يجرد حرف السين في الفراغ</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الميم صوته واشكاله</a:t>
                      </a:r>
                    </a:p>
                    <a:p>
                      <a:r>
                        <a:rPr lang="ar-JO" sz="1200" baseline="0" dirty="0" smtClean="0"/>
                        <a:t>يعين الحرف من كلمات تحتويه</a:t>
                      </a:r>
                    </a:p>
                    <a:p>
                      <a:r>
                        <a:rPr lang="ar-JO" sz="1200" baseline="0" dirty="0" smtClean="0"/>
                        <a:t>يجرد حرف الميم في الفراغ</a:t>
                      </a:r>
                    </a:p>
                    <a:p>
                      <a:r>
                        <a:rPr lang="ar-JO" sz="1200" baseline="0" dirty="0" smtClean="0"/>
                        <a:t>يركب كلمات من المقاطع المعطاة</a:t>
                      </a:r>
                    </a:p>
                    <a:p>
                      <a:r>
                        <a:rPr lang="ar-JO" sz="1200" baseline="0" dirty="0" smtClean="0"/>
                        <a:t>يكتب الحرف كتابة صحيحة وواضحة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للطالبات حرف السين والتمييز بين اسمه وصوته واعرض بطاقة للحرف باشكاله  امام الطالبات وترديد اسمه وصوته  واطلب من الطالبات  ترديد كلمات فيها حرف السين ثم وضع دائرة حول حرف السين وتمييز الحرف كلمات تحتويه من خلال وضع دائرة حول الحرف ومتابعة الطالبات </a:t>
                      </a:r>
                    </a:p>
                    <a:p>
                      <a:r>
                        <a:rPr lang="ar-JO" sz="1200" baseline="0" dirty="0" smtClean="0"/>
                        <a:t>أطلب من الطالبات تجريد حرف السين  في الفراغ بعد توضيح  كيفية التجريد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p>
                      <a:r>
                        <a:rPr lang="ar-JO" sz="1200" baseline="0" dirty="0" smtClean="0"/>
                        <a:t>اوضح للطالبات حرف الميم والتمييز بين اسمه وصوته واعرض بطاقة للحرف باشكاله  امام الطالبات وترديد اسمه وصوته  واطلب من الطالبات  ترديد كلمات فيها حرف الميم ثم وضع دائرة حول حرف الميم  وتمييز الحرف كلمات تحتويه من خلال وضع دائرة حول الحرف ومتابعة الطالبات </a:t>
                      </a:r>
                    </a:p>
                    <a:p>
                      <a:r>
                        <a:rPr lang="ar-JO" sz="1200" baseline="0" dirty="0" smtClean="0"/>
                        <a:t>أطلب من الطالبات تجريد حرف الميم في  الفراغ بعد توضيح  كيفية التجريد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814059" y="228600"/>
            <a:ext cx="6513322"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مدرستي</a:t>
            </a:r>
            <a:r>
              <a:rPr lang="ar-JO" sz="1400" b="1" dirty="0" smtClean="0">
                <a:latin typeface="Calibri" pitchFamily="34" charset="0"/>
              </a:rPr>
              <a:t>                </a:t>
            </a:r>
            <a:r>
              <a:rPr lang="ar-JO" sz="1400" b="1" dirty="0" smtClean="0"/>
              <a:t> عنوان الدرس: حرف السين – حرف الميم</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38901" y="5911794"/>
            <a:ext cx="3406775" cy="830262"/>
          </a:xfrm>
          <a:prstGeom prst="rect">
            <a:avLst/>
          </a:prstGeom>
          <a:noFill/>
          <a:ln w="9525">
            <a:noFill/>
            <a:miter lim="800000"/>
            <a:headEnd/>
            <a:tailEnd/>
          </a:ln>
        </p:spPr>
        <p:txBody>
          <a:bodyPr wrap="none">
            <a:spAutoFit/>
          </a:bodyPr>
          <a:lstStyle/>
          <a:p>
            <a:r>
              <a:rPr lang="ar-JO" sz="1200" dirty="0"/>
              <a:t>              التامل الذاتي</a:t>
            </a:r>
          </a:p>
          <a:p>
            <a:r>
              <a:rPr lang="ar-JO" sz="1200" dirty="0"/>
              <a:t>اشعر بالرضا عن:......................................................</a:t>
            </a:r>
          </a:p>
          <a:p>
            <a:r>
              <a:rPr lang="ar-JO" sz="1200" dirty="0"/>
              <a:t>تحديات </a:t>
            </a:r>
            <a:r>
              <a:rPr lang="ar-JO" sz="1200" dirty="0" smtClean="0"/>
              <a:t>واجهني</a:t>
            </a:r>
            <a:r>
              <a:rPr lang="ar-JO" sz="1200" dirty="0"/>
              <a:t>:.......................................................</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2217607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556068286"/>
              </p:ext>
            </p:extLst>
          </p:nvPr>
        </p:nvGraphicFramePr>
        <p:xfrm>
          <a:off x="30975" y="1009650"/>
          <a:ext cx="9875025" cy="4389120"/>
        </p:xfrm>
        <a:graphic>
          <a:graphicData uri="http://schemas.openxmlformats.org/drawingml/2006/table">
            <a:tbl>
              <a:tblPr rtl="1"/>
              <a:tblGrid>
                <a:gridCol w="330200"/>
                <a:gridCol w="1712933"/>
                <a:gridCol w="1067983"/>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r>
                        <a:rPr lang="ar-JO" sz="1200" dirty="0" smtClean="0"/>
                        <a:t>2</a:t>
                      </a:r>
                    </a:p>
                    <a:p>
                      <a:endParaRPr lang="ar-JO" sz="1200" dirty="0" smtClean="0"/>
                    </a:p>
                    <a:p>
                      <a:r>
                        <a:rPr lang="ar-JO" sz="1200" dirty="0" smtClean="0"/>
                        <a:t>3</a:t>
                      </a:r>
                    </a:p>
                    <a:p>
                      <a:r>
                        <a:rPr lang="ar-JO" sz="1200" dirty="0" smtClean="0"/>
                        <a:t>4</a:t>
                      </a:r>
                    </a:p>
                    <a:p>
                      <a:endParaRPr lang="ar-JO" sz="1200" dirty="0" smtClean="0"/>
                    </a:p>
                    <a:p>
                      <a:r>
                        <a:rPr lang="ar-JO" sz="1200" dirty="0" smtClean="0"/>
                        <a:t>5</a:t>
                      </a:r>
                    </a:p>
                    <a:p>
                      <a:endParaRPr lang="ar-JO" sz="1200" dirty="0" smtClean="0"/>
                    </a:p>
                    <a:p>
                      <a:endParaRPr lang="ar-JO" sz="1200" dirty="0" smtClean="0"/>
                    </a:p>
                    <a:p>
                      <a:r>
                        <a:rPr lang="ar-JO" sz="1200" dirty="0" smtClean="0"/>
                        <a:t>6</a:t>
                      </a:r>
                    </a:p>
                    <a:p>
                      <a:endParaRPr lang="ar-JO" sz="1200" dirty="0" smtClean="0"/>
                    </a:p>
                    <a:p>
                      <a:endParaRPr lang="ar-JO" sz="1200" dirty="0" smtClean="0"/>
                    </a:p>
                    <a:p>
                      <a:endParaRPr lang="ar-JO" sz="1200" dirty="0" smtClean="0"/>
                    </a:p>
                    <a:p>
                      <a:r>
                        <a:rPr lang="ar-JO" sz="1200" dirty="0" smtClean="0"/>
                        <a:t>7</a:t>
                      </a:r>
                    </a:p>
                    <a:p>
                      <a:endParaRPr lang="ar-JO" sz="1200" dirty="0" smtClean="0"/>
                    </a:p>
                    <a:p>
                      <a:r>
                        <a:rPr lang="ar-JO" sz="1200" dirty="0" smtClean="0"/>
                        <a:t>8 </a:t>
                      </a:r>
                    </a:p>
                    <a:p>
                      <a:endParaRPr lang="ar-JO" sz="1200" dirty="0" smtClean="0"/>
                    </a:p>
                    <a:p>
                      <a:r>
                        <a:rPr lang="ar-JO" sz="1200" dirty="0" smtClean="0"/>
                        <a:t>9</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يتوقع من الطالب ان:</a:t>
                      </a:r>
                      <a:endParaRPr kumimoji="0" lang="ar-JO"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ينطق الحرف ساكنا</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يردد كلمات  منتبها الى الحرف الساكن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يضع دائرة حول الحرف الساكن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يضع دائرة حول الكلمات التي تحوي حرفا ساكنا</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يرسم السكون فوق الحرف</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يكتب كلمات الاملاء  المنقول بشكل صحيح</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يردد الحديث الشريف </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يحفظ الحديث غيبا</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يحرص على التحلي باخلاق المسلمين</a:t>
                      </a:r>
                      <a:endParaRPr kumimoji="0" lang="ar-JO" sz="1200" b="0" i="0" u="none" strike="noStrike" kern="1200" cap="none" spc="0" normalizeH="0" baseline="0" noProof="0" dirty="0" smtClean="0">
                        <a:ln>
                          <a:noFill/>
                        </a:ln>
                        <a:solidFill>
                          <a:prstClr val="black"/>
                        </a:solidFill>
                        <a:effectLst/>
                        <a:uLnTx/>
                        <a:uFillTx/>
                        <a:latin typeface="+mn-lt"/>
                        <a:ea typeface="+mn-ea"/>
                        <a:cs typeface="+mn-cs"/>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اوضح</a:t>
                      </a:r>
                      <a:r>
                        <a:rPr lang="ar-JO" sz="1200" baseline="0" dirty="0" smtClean="0"/>
                        <a:t> للطالبات طريقة نطق الحرف ساكن ثم اطلب من الطالبات ترديد كلمات مع التركيز على الحرف الساكن</a:t>
                      </a:r>
                    </a:p>
                    <a:p>
                      <a:endParaRPr lang="ar-JO" sz="1200" baseline="0" dirty="0" smtClean="0"/>
                    </a:p>
                    <a:p>
                      <a:r>
                        <a:rPr lang="ar-JO" sz="1200" baseline="0" dirty="0" smtClean="0"/>
                        <a:t>اعرض حروف على الطالبات وتمييز الحرف الساكن ثم وضع دائرة حول الحرف الساكن</a:t>
                      </a:r>
                    </a:p>
                    <a:p>
                      <a:r>
                        <a:rPr lang="ar-JO" sz="1200" baseline="0" dirty="0" smtClean="0"/>
                        <a:t>اطلب من الطالبات وضع دائرة حول الكلمات التي تحوي حرفا ساكنا</a:t>
                      </a:r>
                    </a:p>
                    <a:p>
                      <a:r>
                        <a:rPr lang="ar-JO" sz="1200" baseline="0" dirty="0" smtClean="0"/>
                        <a:t>اقوم برسم السكون على الحروف واطلب من الطالبات وضع السكونفوق الاحرف</a:t>
                      </a:r>
                    </a:p>
                    <a:p>
                      <a:endParaRPr lang="ar-JO" sz="1200" dirty="0" smtClean="0"/>
                    </a:p>
                    <a:p>
                      <a:r>
                        <a:rPr lang="ar-JO" sz="1200" dirty="0" smtClean="0"/>
                        <a:t>وجيه الطلبة الى نص الدرس المخصص </a:t>
                      </a:r>
                    </a:p>
                    <a:p>
                      <a:r>
                        <a:rPr lang="ar-JO" sz="1200" dirty="0" smtClean="0"/>
                        <a:t>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r>
                        <a:rPr lang="ar-JO" sz="1200" dirty="0" smtClean="0"/>
                        <a:t>اصوب كتابة الطلبة فرديآ او زمريآ</a:t>
                      </a:r>
                    </a:p>
                    <a:p>
                      <a:endParaRPr lang="ar-JO" sz="1200" dirty="0" smtClean="0"/>
                    </a:p>
                    <a:p>
                      <a:r>
                        <a:rPr lang="ar-JO" sz="1200" dirty="0" smtClean="0"/>
                        <a:t>اقوم بقراءة الحديث واطلب</a:t>
                      </a:r>
                      <a:r>
                        <a:rPr lang="ar-JO" sz="1200" baseline="0" dirty="0" smtClean="0"/>
                        <a:t> من الطالبات ترديده اكثر من مرة  واطلب من الطالبات حفظ الحديث</a:t>
                      </a:r>
                    </a:p>
                    <a:p>
                      <a:endParaRPr lang="en-US"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20</a:t>
                      </a:r>
                    </a:p>
                    <a:p>
                      <a:endParaRPr lang="ar-JO" sz="1200" dirty="0" smtClean="0"/>
                    </a:p>
                    <a:p>
                      <a:endParaRPr lang="ar-JO" sz="1200" dirty="0" smtClean="0"/>
                    </a:p>
                    <a:p>
                      <a:r>
                        <a:rPr lang="ar-JO" sz="1200" dirty="0" smtClean="0"/>
                        <a:t>20</a:t>
                      </a:r>
                    </a:p>
                    <a:p>
                      <a:endParaRPr lang="ar-JO" sz="1200" dirty="0" smtClean="0"/>
                    </a:p>
                    <a:p>
                      <a:endParaRPr lang="ar-JO" sz="1200" dirty="0" smtClean="0"/>
                    </a:p>
                    <a:p>
                      <a:endParaRPr lang="ar-JO" sz="1200" dirty="0" smtClean="0"/>
                    </a:p>
                    <a:p>
                      <a:endParaRPr lang="ar-JO" sz="1200" smtClean="0"/>
                    </a:p>
                    <a:p>
                      <a:endParaRPr lang="ar-JO" sz="1200" dirty="0" smtClean="0"/>
                    </a:p>
                    <a:p>
                      <a:r>
                        <a:rPr lang="ar-JO" sz="1200" dirty="0" smtClean="0"/>
                        <a:t>20</a:t>
                      </a:r>
                    </a:p>
                    <a:p>
                      <a:r>
                        <a:rPr lang="ar-JO" sz="1200" dirty="0" smtClean="0"/>
                        <a:t>20</a:t>
                      </a:r>
                    </a:p>
                    <a:p>
                      <a:endParaRPr lang="ar-JO" sz="1200" dirty="0" smtClean="0"/>
                    </a:p>
                    <a:p>
                      <a:endParaRPr lang="ar-JO" sz="1200" dirty="0" smtClean="0"/>
                    </a:p>
                    <a:p>
                      <a:endParaRPr lang="ar-JO" sz="1200" dirty="0" smtClean="0"/>
                    </a:p>
                    <a:p>
                      <a:r>
                        <a:rPr lang="ar-JO" sz="1200" dirty="0" smtClean="0"/>
                        <a:t>20</a:t>
                      </a:r>
                    </a:p>
                    <a:p>
                      <a:r>
                        <a:rPr lang="ar-JO" sz="1200" dirty="0" smtClean="0"/>
                        <a:t>20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455865" y="0"/>
            <a:ext cx="2326278"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القبلي:مناقشة موضوع الدرس</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450252" y="228600"/>
            <a:ext cx="593944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الوحدة:اسرتي       </a:t>
            </a:r>
            <a:r>
              <a:rPr lang="ar-JO" sz="1400" b="1" dirty="0" smtClean="0">
                <a:latin typeface="Calibri" pitchFamily="34" charset="0"/>
              </a:rPr>
              <a:t>ع</a:t>
            </a:r>
            <a:r>
              <a:rPr lang="ar-JO" sz="1400" b="1" dirty="0" smtClean="0"/>
              <a:t>نوان </a:t>
            </a:r>
            <a:r>
              <a:rPr lang="ar-JO" sz="1400" b="1" dirty="0"/>
              <a:t>الدرس</a:t>
            </a:r>
            <a:r>
              <a:rPr lang="ar-JO" sz="1400" b="1" dirty="0" smtClean="0"/>
              <a:t>: السكون- املاء -محفوظات</a:t>
            </a:r>
            <a:endParaRPr lang="ar-JO" sz="1400" b="1" dirty="0"/>
          </a:p>
          <a:p>
            <a:r>
              <a:rPr lang="ar-JO" sz="1400" b="1" dirty="0"/>
              <a:t>                                    التاريخ</a:t>
            </a:r>
            <a:r>
              <a:rPr lang="ar-JO" sz="1400" b="1" dirty="0" smtClean="0"/>
              <a:t>:                      من</a:t>
            </a:r>
            <a:r>
              <a:rPr lang="ar-JO" sz="1400" b="1" dirty="0"/>
              <a:t>:  </a:t>
            </a:r>
            <a:r>
              <a:rPr lang="ar-JO" sz="1400" b="1" dirty="0" smtClean="0"/>
              <a:t>               الى </a:t>
            </a:r>
            <a:endParaRPr lang="ar-JO" sz="1400" b="1" dirty="0"/>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val="1817789503"/>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642499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281350486"/>
              </p:ext>
            </p:extLst>
          </p:nvPr>
        </p:nvGraphicFramePr>
        <p:xfrm>
          <a:off x="30975" y="1009650"/>
          <a:ext cx="9875025" cy="4344519"/>
        </p:xfrm>
        <a:graphic>
          <a:graphicData uri="http://schemas.openxmlformats.org/drawingml/2006/table">
            <a:tbl>
              <a:tblPr rtl="1"/>
              <a:tblGrid>
                <a:gridCol w="385354"/>
                <a:gridCol w="1746068"/>
                <a:gridCol w="979694"/>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r>
                        <a:rPr lang="ar-JO" sz="1200" dirty="0" smtClean="0"/>
                        <a:t>2</a:t>
                      </a:r>
                    </a:p>
                    <a:p>
                      <a:r>
                        <a:rPr lang="ar-JO" sz="1200" dirty="0" smtClean="0"/>
                        <a:t>3</a:t>
                      </a:r>
                    </a:p>
                    <a:p>
                      <a:endParaRPr lang="ar-JO" sz="1200" dirty="0" smtClean="0"/>
                    </a:p>
                    <a:p>
                      <a:r>
                        <a:rPr lang="ar-JO" sz="1200" dirty="0" smtClean="0"/>
                        <a:t>4</a:t>
                      </a:r>
                    </a:p>
                    <a:p>
                      <a:endParaRPr lang="ar-JO" sz="1200" dirty="0" smtClean="0"/>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r>
                        <a:rPr lang="ar-JO" sz="1200" dirty="0" smtClean="0"/>
                        <a:t>9</a:t>
                      </a:r>
                    </a:p>
                    <a:p>
                      <a:r>
                        <a:rPr lang="ar-JO" sz="1200" dirty="0" smtClean="0"/>
                        <a:t>10</a:t>
                      </a:r>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r>
                        <a:rPr lang="ar-JO" sz="1200" baseline="0" dirty="0" smtClean="0"/>
                        <a:t>يجيب على اسئلة الاستماع جيدا</a:t>
                      </a:r>
                    </a:p>
                    <a:p>
                      <a:r>
                        <a:rPr lang="ar-JO" sz="1200" baseline="0" dirty="0" smtClean="0"/>
                        <a:t>يتعرف  دور الجد والجدة</a:t>
                      </a:r>
                    </a:p>
                    <a:p>
                      <a:endParaRPr lang="ar-JO" sz="1200" baseline="0" dirty="0" smtClean="0"/>
                    </a:p>
                    <a:p>
                      <a:r>
                        <a:rPr lang="ar-JO" sz="1200" baseline="0" dirty="0" smtClean="0"/>
                        <a:t>يتحدث شفويا عن صور الدرس</a:t>
                      </a:r>
                    </a:p>
                    <a:p>
                      <a:endParaRPr lang="ar-JO" sz="1200" baseline="0" dirty="0" smtClean="0"/>
                    </a:p>
                    <a:p>
                      <a:r>
                        <a:rPr lang="ar-JO" sz="1200" baseline="0" dirty="0" smtClean="0"/>
                        <a:t>يتعرف  حركة الفتحة وشكلها</a:t>
                      </a:r>
                    </a:p>
                    <a:p>
                      <a:r>
                        <a:rPr lang="ar-JO" sz="1200" baseline="0" dirty="0" smtClean="0"/>
                        <a:t>يردد كلمات منتبها للفتحة </a:t>
                      </a:r>
                    </a:p>
                    <a:p>
                      <a:r>
                        <a:rPr lang="ar-JO" sz="1200" baseline="0" dirty="0" smtClean="0"/>
                        <a:t>يضع دائرة حول الحرف المفتوح</a:t>
                      </a:r>
                    </a:p>
                    <a:p>
                      <a:r>
                        <a:rPr lang="ar-JO" sz="1200" baseline="0" dirty="0" smtClean="0"/>
                        <a:t>يضع دائرة حول كلمات فيها حرف مفتوح</a:t>
                      </a:r>
                    </a:p>
                    <a:p>
                      <a:r>
                        <a:rPr lang="ar-JO" sz="1200" baseline="0" dirty="0" smtClean="0"/>
                        <a:t>يرسم الفتحة فوق الحرف الملون </a:t>
                      </a:r>
                    </a:p>
                    <a:p>
                      <a:r>
                        <a:rPr lang="ar-JO" sz="1200" baseline="0" dirty="0" smtClean="0"/>
                        <a:t>يقرأ حروف عليها فتحة</a:t>
                      </a:r>
                    </a:p>
                    <a:p>
                      <a:r>
                        <a:rPr lang="ar-JO" sz="1200" baseline="0" dirty="0" smtClean="0"/>
                        <a:t>يكتب الحروف  المفتوحة بخط جميل صحيحا</a:t>
                      </a:r>
                    </a:p>
                    <a:p>
                      <a:r>
                        <a:rPr lang="ar-JO" sz="1200" baseline="0" dirty="0" smtClean="0"/>
                        <a:t>ان يحرص على احترام الجد والجدة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الطالبات</a:t>
                      </a:r>
                      <a:r>
                        <a:rPr lang="ar-JO" sz="1200" baseline="0" dirty="0" smtClean="0"/>
                        <a:t>  </a:t>
                      </a:r>
                      <a:endParaRPr lang="en-US" sz="1200" baseline="0" dirty="0" smtClean="0"/>
                    </a:p>
                    <a:p>
                      <a:r>
                        <a:rPr lang="ar-JO" sz="1200" baseline="0" dirty="0" smtClean="0"/>
                        <a:t>قراءة نص الاستماع على الطالبات </a:t>
                      </a:r>
                      <a:r>
                        <a:rPr lang="en-US" sz="1200" baseline="0" dirty="0" smtClean="0"/>
                        <a:t> </a:t>
                      </a:r>
                      <a:r>
                        <a:rPr lang="ar-JO" sz="1200" baseline="0" dirty="0" smtClean="0"/>
                        <a:t>جملة جملة واكرر القلراءة مرة اخرى وطرح بعض الاسئلة على الطالبات  ومتابعة اجابات الطالبات وتعزيز اجابات اطالبات </a:t>
                      </a:r>
                    </a:p>
                    <a:p>
                      <a:r>
                        <a:rPr lang="ar-JO" sz="1200" baseline="0" dirty="0" smtClean="0"/>
                        <a:t>مناقشة مع الطالبات حول دور الجد والجدة ودوره في الاسرة واترك المجال للحوار مع الطالبات</a:t>
                      </a:r>
                    </a:p>
                    <a:p>
                      <a:endParaRPr lang="ar-JO" sz="1200" baseline="0" dirty="0" smtClean="0"/>
                    </a:p>
                    <a:p>
                      <a:r>
                        <a:rPr lang="ar-JO" sz="1200" baseline="0" dirty="0" smtClean="0"/>
                        <a:t>اعرض بطاقات صور الدرس على الطالبات واطلب من الطالبات التعبيرعن محتويات الصور شفويا بطريقة صحيحة ومتابعة اجابات الطالبات </a:t>
                      </a:r>
                    </a:p>
                    <a:p>
                      <a:endParaRPr lang="ar-JO" sz="1200" baseline="0" dirty="0" smtClean="0"/>
                    </a:p>
                    <a:p>
                      <a:r>
                        <a:rPr lang="ar-JO" sz="1200" baseline="0" dirty="0" smtClean="0"/>
                        <a:t>اوضح الفتحة من خلال عرض بطاقة عليها الفتحة امام الطالبات  ثم كتابة حروف وتوضيح كيفية رسم الفتحة عليها  على اللوح ...اطلب من الطالبات ترديد كلمات  مع التركيز على الفتحة ثم وضع دائرة على الحرف المفتوح ووضع دائرة حول الكلمات التي تحوي حرف مفتوح </a:t>
                      </a:r>
                    </a:p>
                    <a:p>
                      <a:r>
                        <a:rPr lang="ar-JO" sz="1200" baseline="0" dirty="0" smtClean="0"/>
                        <a:t>اطلب من الطالبات رسم الفتحة فوق الحروف والحروف الملونة </a:t>
                      </a:r>
                    </a:p>
                    <a:p>
                      <a:r>
                        <a:rPr lang="ar-JO" sz="1200" baseline="0" dirty="0" smtClean="0"/>
                        <a:t>اطلب من الطالبات  قراءة الحروف المفتوحة  </a:t>
                      </a:r>
                    </a:p>
                    <a:p>
                      <a:r>
                        <a:rPr lang="ar-JO" sz="1200" baseline="0" dirty="0" smtClean="0"/>
                        <a:t>اوضح للطالبات كيفية  كتابة الفتحة ثم اطلب من الطالبات الكتابة بخط جميل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315200" y="39283"/>
            <a:ext cx="2375971"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القبلي:مناقشة موضوع الدرس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461472" y="228600"/>
            <a:ext cx="592822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الوحدة:دار جدي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الفتحة</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val="1082439854"/>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3914878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82748272"/>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الراء صوته واشكاله</a:t>
                      </a:r>
                    </a:p>
                    <a:p>
                      <a:r>
                        <a:rPr lang="ar-JO" sz="1200" baseline="0" dirty="0" smtClean="0"/>
                        <a:t>ينطق حرف الراء مع حروف المد</a:t>
                      </a:r>
                    </a:p>
                    <a:p>
                      <a:r>
                        <a:rPr lang="ar-JO" sz="1200" baseline="0" dirty="0" smtClean="0"/>
                        <a:t> يردد كلمات فيها حرف السين</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الفاء صوته واشكاله</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للطالبات حرف الراء والتمييز بين اسمه وصوته واعرض بطاقة للحرف باشكاله  امام الطالبات وترديد اسمه وصوته  واطلب من الطالبات  ترديد كلمات فيها حرف الراء ثم وضع دائرة حول حرف السين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التحليل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p>
                      <a:r>
                        <a:rPr lang="ar-JO" sz="1200" baseline="0" dirty="0" smtClean="0"/>
                        <a:t>اوضح للطالبات حرف الفاء والتمييز بين اسمه وصوته واعرض بطاقة للحرف باشكاله  امام الطالبات وترديد اسمه وصوته  واطلب من الطالبات  ترديد كلمات فيها حرف الفاء ثم وضع دائرة حول حرف الميم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التحليل ثم اطلب من الطالبات تركيب كلمات من المقاطع وكتابتها في الفراغ ومتابعة الطالبات</a:t>
                      </a:r>
                    </a:p>
                    <a:p>
                      <a:r>
                        <a:rPr lang="ar-JO" sz="1200" baseline="0" dirty="0" smtClean="0"/>
                        <a:t>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133580" y="39302"/>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773985" y="228600"/>
            <a:ext cx="655339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دار جدي</a:t>
            </a:r>
            <a:r>
              <a:rPr lang="ar-JO" sz="1400" b="1" dirty="0" smtClean="0">
                <a:latin typeface="Calibri" pitchFamily="34" charset="0"/>
              </a:rPr>
              <a:t>             </a:t>
            </a:r>
            <a:r>
              <a:rPr lang="ar-JO" sz="1400" b="1" dirty="0" smtClean="0"/>
              <a:t> عنوان الدرس: حرف الراء – حرف الفاء</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04067" y="5898731"/>
            <a:ext cx="3406775" cy="830262"/>
          </a:xfrm>
          <a:prstGeom prst="rect">
            <a:avLst/>
          </a:prstGeom>
          <a:noFill/>
          <a:ln w="9525">
            <a:noFill/>
            <a:miter lim="800000"/>
            <a:headEnd/>
            <a:tailEnd/>
          </a:ln>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969105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4102052883"/>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الشين صوته واشكاله</a:t>
                      </a:r>
                    </a:p>
                    <a:p>
                      <a:r>
                        <a:rPr lang="ar-JO" sz="1200" baseline="0" dirty="0" smtClean="0"/>
                        <a:t>ينطق حرف الشين مع حروف المد</a:t>
                      </a:r>
                    </a:p>
                    <a:p>
                      <a:r>
                        <a:rPr lang="ar-JO" sz="1200" baseline="0" dirty="0" smtClean="0"/>
                        <a:t> يردد كلمات فيها حرف الشين</a:t>
                      </a:r>
                    </a:p>
                    <a:p>
                      <a:r>
                        <a:rPr lang="ar-JO" sz="1200" baseline="0" dirty="0" smtClean="0"/>
                        <a:t>يعين الحرف من كلمات تحتويه</a:t>
                      </a:r>
                    </a:p>
                    <a:p>
                      <a:r>
                        <a:rPr lang="ar-JO" sz="1200" baseline="0" dirty="0" smtClean="0"/>
                        <a:t>يجرد حرف الشين في الفراغ</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يكتب كلمات الاملاء  المنقول بشكل صحيح</a:t>
                      </a:r>
                    </a:p>
                    <a:p>
                      <a:r>
                        <a:rPr lang="ar-JO" sz="1200" baseline="0" dirty="0" smtClean="0"/>
                        <a:t>يركب كلمات بحسب المطلوب</a:t>
                      </a:r>
                    </a:p>
                    <a:p>
                      <a:endParaRPr lang="ar-JO" sz="1200" baseline="0" dirty="0" smtClean="0"/>
                    </a:p>
                    <a:p>
                      <a:r>
                        <a:rPr lang="ar-JO" sz="1200" baseline="0" dirty="0" smtClean="0"/>
                        <a:t>يردد النشيد ملحنا جماعيا</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r>
                        <a:rPr lang="ar-JO" sz="1200" baseline="0" dirty="0" smtClean="0"/>
                        <a:t>* اوضح للطالبات حرف الشين والتمييز بين اسمه وصوته واعرض بطاقة للحرف باشكاله  امام الطالبات وترديد اسمه وصوته  واطلب من الطالبات  ترديد كلمات فيها حرف الشين ثم وضع دائرة حول حرف الشين وتمييز الحرف كلمات تحتويه من خلال وضع دائرة حول الحرف ومتابعة الطالبات </a:t>
                      </a:r>
                    </a:p>
                    <a:p>
                      <a:r>
                        <a:rPr lang="ar-JO" sz="1200" baseline="0" dirty="0" smtClean="0"/>
                        <a:t>أطلب من الطالبات تحليل الكلمات في الفراغ بعد توضيح  كيفية التجريد ثم اطلب من الطالبات تركيب كلمات من المقاطع وكتابتها في الفراغ ومتابعة الطالبات.</a:t>
                      </a:r>
                    </a:p>
                    <a:p>
                      <a:r>
                        <a:rPr lang="ar-JO" sz="1200" baseline="0" dirty="0" smtClean="0"/>
                        <a:t>* اطلب من الطالبات كتابة الحرف في الهواء وتوضيح كتابته على اللوح  ثم اطلب من الطالبات كتابة الحرف على اللوح ثم على اكتاب المدرسي ومتابعة الطالبات وتصويب الاخطاء ان وجدت </a:t>
                      </a:r>
                    </a:p>
                    <a:p>
                      <a:r>
                        <a:rPr lang="ar-JO" sz="1200" baseline="0" dirty="0" smtClean="0"/>
                        <a:t>* توجيه الطلبة الى نص الدرس المخصص اقوم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r>
                        <a:rPr lang="ar-JO" sz="1200" baseline="0" dirty="0" smtClean="0"/>
                        <a:t>اصوب كتابة الطلبة فرديآ او زمريآ</a:t>
                      </a:r>
                    </a:p>
                    <a:p>
                      <a:r>
                        <a:rPr lang="ar-JO" sz="1200" baseline="0" dirty="0" smtClean="0"/>
                        <a:t>*ااوضح للطالبات كيفية تركيب كلمات بحسب المطلوب ثم كتابة الكلمة في الفراغ</a:t>
                      </a:r>
                    </a:p>
                    <a:p>
                      <a:r>
                        <a:rPr lang="ar-JO" sz="1200" baseline="0" dirty="0" smtClean="0"/>
                        <a:t>*انشد نص النشيد ملحنا مقرونا بحركاته التعبيرية , ثم انشد نص النشيد ملحنا مقرونا بحركاته التعبيرية بيتا بيتا والطلبة يرددون من خلفي, ينشد الطلبة النشيد ملحنا مقرونا بحركاته التعبيرية كاملا بشكل زمري , يتغنى الطلبة بالنشيد بشكل زمري ثم بشكل فردي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82476" y="228600"/>
            <a:ext cx="7144905"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دار جدي</a:t>
            </a:r>
            <a:r>
              <a:rPr lang="ar-JO" sz="1400" b="1" dirty="0" smtClean="0">
                <a:latin typeface="Calibri" pitchFamily="34" charset="0"/>
              </a:rPr>
              <a:t>          </a:t>
            </a:r>
            <a:r>
              <a:rPr lang="ar-JO" sz="1400" b="1" dirty="0" smtClean="0"/>
              <a:t> عنوان الدرس: حرف الشين –  املاء – انشودة دار جدي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33095" y="5914634"/>
            <a:ext cx="3406775" cy="830262"/>
          </a:xfrm>
          <a:prstGeom prst="rect">
            <a:avLst/>
          </a:prstGeom>
          <a:noFill/>
          <a:ln w="9525">
            <a:noFill/>
            <a:miter lim="800000"/>
            <a:headEnd/>
            <a:tailEnd/>
          </a:ln>
        </p:spPr>
        <p:txBody>
          <a:bodyPr wrap="none">
            <a:spAutoFit/>
          </a:bodyPr>
          <a:lstStyle/>
          <a:p>
            <a:r>
              <a:rPr lang="ar-JO" sz="1200" dirty="0" smtClean="0"/>
              <a:t>              </a:t>
            </a:r>
            <a:r>
              <a:rPr lang="ar-JO" sz="1200" dirty="0"/>
              <a:t>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val="969105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11321440"/>
              </p:ext>
            </p:extLst>
          </p:nvPr>
        </p:nvGraphicFramePr>
        <p:xfrm>
          <a:off x="30975" y="1009651"/>
          <a:ext cx="9875025" cy="4197375"/>
        </p:xfrm>
        <a:graphic>
          <a:graphicData uri="http://schemas.openxmlformats.org/drawingml/2006/table">
            <a:tbl>
              <a:tblPr rtl="1"/>
              <a:tblGrid>
                <a:gridCol w="385354"/>
                <a:gridCol w="1746068"/>
                <a:gridCol w="979694"/>
                <a:gridCol w="882247"/>
                <a:gridCol w="851291"/>
                <a:gridCol w="537970"/>
                <a:gridCol w="3904220"/>
                <a:gridCol w="588181"/>
              </a:tblGrid>
              <a:tr h="263424">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51232">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7295">
                <a:tc>
                  <a:txBody>
                    <a:bodyPr/>
                    <a:lstStyle/>
                    <a:p>
                      <a:endParaRPr lang="ar-JO" sz="1200" dirty="0" smtClean="0"/>
                    </a:p>
                    <a:p>
                      <a:r>
                        <a:rPr lang="ar-JO" sz="1200" dirty="0" smtClean="0"/>
                        <a:t>1</a:t>
                      </a:r>
                    </a:p>
                    <a:p>
                      <a:r>
                        <a:rPr lang="ar-JO" sz="1200" dirty="0" smtClean="0"/>
                        <a:t>2</a:t>
                      </a:r>
                    </a:p>
                    <a:p>
                      <a:r>
                        <a:rPr lang="ar-JO" sz="1200" dirty="0" smtClean="0"/>
                        <a:t>3</a:t>
                      </a:r>
                    </a:p>
                    <a:p>
                      <a:endParaRPr lang="ar-JO" sz="1200" dirty="0" smtClean="0"/>
                    </a:p>
                    <a:p>
                      <a:r>
                        <a:rPr lang="ar-JO" sz="1200" dirty="0" smtClean="0"/>
                        <a:t>4</a:t>
                      </a:r>
                    </a:p>
                    <a:p>
                      <a:endParaRPr lang="ar-JO" sz="1200" dirty="0" smtClean="0"/>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r>
                        <a:rPr lang="ar-JO" sz="1200" dirty="0" smtClean="0"/>
                        <a:t>9</a:t>
                      </a:r>
                    </a:p>
                    <a:p>
                      <a:endParaRPr lang="ar-JO" sz="1200" dirty="0" smtClean="0"/>
                    </a:p>
                    <a:p>
                      <a:r>
                        <a:rPr lang="ar-JO" sz="1200" dirty="0" smtClean="0"/>
                        <a:t>10</a:t>
                      </a:r>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r>
                        <a:rPr lang="ar-JO" sz="1200" baseline="0" dirty="0" smtClean="0"/>
                        <a:t>يجيب على اسئلة الاستماع جيدا</a:t>
                      </a:r>
                    </a:p>
                    <a:p>
                      <a:r>
                        <a:rPr lang="ar-JO" sz="1200" baseline="0" dirty="0" smtClean="0"/>
                        <a:t>يتعرف كيفية المحافظة على النظافة</a:t>
                      </a:r>
                    </a:p>
                    <a:p>
                      <a:r>
                        <a:rPr lang="ar-JO" sz="1200" baseline="0" dirty="0" smtClean="0"/>
                        <a:t>يتحدث شفويا عن صور الدرس</a:t>
                      </a:r>
                    </a:p>
                    <a:p>
                      <a:endParaRPr lang="ar-JO" sz="1200" baseline="0" dirty="0" smtClean="0"/>
                    </a:p>
                    <a:p>
                      <a:r>
                        <a:rPr lang="ar-JO" sz="1200" baseline="0" dirty="0" smtClean="0"/>
                        <a:t>يتعرف  حركة الكسرة وشكلها</a:t>
                      </a:r>
                    </a:p>
                    <a:p>
                      <a:r>
                        <a:rPr lang="ar-JO" sz="1200" baseline="0" dirty="0" smtClean="0"/>
                        <a:t>يردد كلمات منتبها للكسرة</a:t>
                      </a:r>
                    </a:p>
                    <a:p>
                      <a:r>
                        <a:rPr lang="ar-JO" sz="1200" baseline="0" dirty="0" smtClean="0"/>
                        <a:t>يضع دائرة ول الحرف المكسور</a:t>
                      </a:r>
                    </a:p>
                    <a:p>
                      <a:r>
                        <a:rPr lang="ar-JO" sz="1200" baseline="0" dirty="0" smtClean="0"/>
                        <a:t>يضع دائرة حول كلمات فيها حرف مكسور</a:t>
                      </a:r>
                    </a:p>
                    <a:p>
                      <a:r>
                        <a:rPr lang="ar-JO" sz="1200" baseline="0" dirty="0" smtClean="0"/>
                        <a:t>يرسم الكسرة تحت الحرف الملون </a:t>
                      </a:r>
                    </a:p>
                    <a:p>
                      <a:r>
                        <a:rPr lang="ar-JO" sz="1200" baseline="0" dirty="0" smtClean="0"/>
                        <a:t>يقرأ حروف تحتها كسرة</a:t>
                      </a:r>
                    </a:p>
                    <a:p>
                      <a:r>
                        <a:rPr lang="ar-JO" sz="1200" baseline="0" dirty="0" smtClean="0"/>
                        <a:t>يكتب الحروف  المكسورة بخط جميل صحيحا</a:t>
                      </a:r>
                    </a:p>
                    <a:p>
                      <a:r>
                        <a:rPr lang="ar-JO" sz="1200" baseline="0" dirty="0" smtClean="0"/>
                        <a:t>ان يحرص على االنظافة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الطالبات</a:t>
                      </a:r>
                      <a:r>
                        <a:rPr lang="ar-JO" sz="1200" baseline="0" dirty="0" smtClean="0"/>
                        <a:t>  </a:t>
                      </a:r>
                      <a:endParaRPr lang="en-US" sz="1200" baseline="0" dirty="0" smtClean="0"/>
                    </a:p>
                    <a:p>
                      <a:r>
                        <a:rPr lang="ar-JO" sz="1200" baseline="0" dirty="0" smtClean="0"/>
                        <a:t>قراءة نص الاستماع على الطالبات </a:t>
                      </a:r>
                      <a:r>
                        <a:rPr lang="en-US" sz="1200" baseline="0" dirty="0" smtClean="0"/>
                        <a:t> </a:t>
                      </a:r>
                      <a:r>
                        <a:rPr lang="ar-JO" sz="1200" baseline="0" dirty="0" smtClean="0"/>
                        <a:t>جملة جملة واكرر القلراءة مرة اخرى وطرح بعض الاسئلة على الطالبات  ومتابعة اجابات الطالبات وتعزيز اجابات اطالبات </a:t>
                      </a:r>
                    </a:p>
                    <a:p>
                      <a:r>
                        <a:rPr lang="ar-JO" sz="1200" baseline="0" dirty="0" smtClean="0"/>
                        <a:t>مناقشة مع الطالبات حول مفهوم النظافة وكيفية المحافظة على النظافة واترك المجال للحوار مع الطالبات</a:t>
                      </a:r>
                    </a:p>
                    <a:p>
                      <a:endParaRPr lang="ar-JO" sz="1200" baseline="0" dirty="0" smtClean="0"/>
                    </a:p>
                    <a:p>
                      <a:r>
                        <a:rPr lang="ar-JO" sz="1200" baseline="0" dirty="0" smtClean="0"/>
                        <a:t>اعرض بطاقات صور الدرس على الطالبات واطلب من الطالبات التعبيرعن محتويات الصور شفويا بطريقة صحيحة ومتابعة اجابات الطالبات </a:t>
                      </a:r>
                    </a:p>
                    <a:p>
                      <a:endParaRPr lang="ar-JO" sz="1200" baseline="0" dirty="0" smtClean="0"/>
                    </a:p>
                    <a:p>
                      <a:endParaRPr lang="ar-JO" sz="1200" baseline="0" dirty="0" smtClean="0"/>
                    </a:p>
                    <a:p>
                      <a:r>
                        <a:rPr lang="ar-JO" sz="1200" baseline="0" dirty="0" smtClean="0"/>
                        <a:t>اوضح الكسرة من خلال عرض بطاقة عليها الكسرة امام الطالبات  ثم كتابة حروف وتوضيح كيفية رسم الكسرة تحتها على اللوح ...اطلب من الطالبات ترديد كلمات  مع التركيز على الكسرة ثم وضع دائرة على الحرف المكسور ووضع دائرة حول الكلمات التي تحوي حرف مكسور</a:t>
                      </a:r>
                    </a:p>
                    <a:p>
                      <a:r>
                        <a:rPr lang="ar-JO" sz="1200" baseline="0" dirty="0" smtClean="0"/>
                        <a:t>اطلب من الطالبات رسم الكسرة تحت الحروف  الملونة </a:t>
                      </a:r>
                    </a:p>
                    <a:p>
                      <a:r>
                        <a:rPr lang="ar-JO" sz="1200" baseline="0" dirty="0" smtClean="0"/>
                        <a:t>اطلب من الطالبات  قراءة الحروف المكسورة</a:t>
                      </a:r>
                    </a:p>
                    <a:p>
                      <a:r>
                        <a:rPr lang="ar-JO" sz="1200" baseline="0" dirty="0" smtClean="0"/>
                        <a:t>اوضح للطالبات كيفية  كتابة الكسرة ثم اطلب من الطالبات الكتابة بخط جميل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623692" y="0"/>
            <a:ext cx="2375971"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القبلي:مناقشة موضوع الدرس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520784" y="228600"/>
            <a:ext cx="5868914"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الوحدة:النظافة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الكسرة</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val="528125366"/>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361395" y="5334000"/>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المديرة.......................................</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val="2549621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1691</TotalTime>
  <Words>6219</Words>
  <Application>Microsoft Office PowerPoint</Application>
  <PresentationFormat>A4 Paper (210x297 mm)</PresentationFormat>
  <Paragraphs>1970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mysoon</dc:creator>
  <cp:lastModifiedBy>absi</cp:lastModifiedBy>
  <cp:revision>230</cp:revision>
  <dcterms:created xsi:type="dcterms:W3CDTF">2009-08-14T11:53:12Z</dcterms:created>
  <dcterms:modified xsi:type="dcterms:W3CDTF">2014-09-05T18:47:43Z</dcterms:modified>
</cp:coreProperties>
</file>