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307" r:id="rId2"/>
    <p:sldId id="264" r:id="rId3"/>
    <p:sldId id="271" r:id="rId4"/>
    <p:sldId id="265" r:id="rId5"/>
    <p:sldId id="305" r:id="rId6"/>
    <p:sldId id="306" r:id="rId7"/>
    <p:sldId id="269" r:id="rId8"/>
    <p:sldId id="295" r:id="rId9"/>
    <p:sldId id="298" r:id="rId10"/>
    <p:sldId id="299" r:id="rId11"/>
    <p:sldId id="300" r:id="rId12"/>
    <p:sldId id="302" r:id="rId13"/>
    <p:sldId id="303" r:id="rId14"/>
    <p:sldId id="304" r:id="rId15"/>
  </p:sldIdLst>
  <p:sldSz cx="9906000" cy="6858000" type="A4"/>
  <p:notesSz cx="9874250" cy="6742113"/>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308" autoAdjust="0"/>
    <p:restoredTop sz="94660"/>
  </p:normalViewPr>
  <p:slideViewPr>
    <p:cSldViewPr>
      <p:cViewPr>
        <p:scale>
          <a:sx n="73" d="100"/>
          <a:sy n="73" d="100"/>
        </p:scale>
        <p:origin x="-1440" y="-11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5408" y="0"/>
            <a:ext cx="4278842" cy="337106"/>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2286" y="0"/>
            <a:ext cx="4278842" cy="337106"/>
          </a:xfrm>
          <a:prstGeom prst="rect">
            <a:avLst/>
          </a:prstGeom>
        </p:spPr>
        <p:txBody>
          <a:bodyPr vert="horz" lIns="91440" tIns="45720" rIns="91440" bIns="45720" rtlCol="1"/>
          <a:lstStyle>
            <a:lvl1pPr algn="l">
              <a:defRPr sz="1200"/>
            </a:lvl1pPr>
          </a:lstStyle>
          <a:p>
            <a:fld id="{579BECC3-B8FE-44AD-8A44-9CBDCF6B9AC6}" type="datetimeFigureOut">
              <a:rPr lang="ar-JO" smtClean="0"/>
              <a:pPr/>
              <a:t>09/11/1435</a:t>
            </a:fld>
            <a:endParaRPr lang="ar-JO"/>
          </a:p>
        </p:txBody>
      </p:sp>
      <p:sp>
        <p:nvSpPr>
          <p:cNvPr id="4" name="Slide Image Placeholder 3"/>
          <p:cNvSpPr>
            <a:spLocks noGrp="1" noRot="1" noChangeAspect="1"/>
          </p:cNvSpPr>
          <p:nvPr>
            <p:ph type="sldImg" idx="2"/>
          </p:nvPr>
        </p:nvSpPr>
        <p:spPr>
          <a:xfrm>
            <a:off x="3111500" y="506413"/>
            <a:ext cx="3651250" cy="2527300"/>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987425" y="3202504"/>
            <a:ext cx="7899400" cy="3033951"/>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5595408" y="6403837"/>
            <a:ext cx="4278842" cy="337106"/>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2286" y="6403837"/>
            <a:ext cx="4278842" cy="337106"/>
          </a:xfrm>
          <a:prstGeom prst="rect">
            <a:avLst/>
          </a:prstGeom>
        </p:spPr>
        <p:txBody>
          <a:bodyPr vert="horz" lIns="91440" tIns="45720" rIns="91440" bIns="45720" rtlCol="1" anchor="b"/>
          <a:lstStyle>
            <a:lvl1pPr algn="l">
              <a:defRPr sz="1200"/>
            </a:lvl1pPr>
          </a:lstStyle>
          <a:p>
            <a:fld id="{AFB6F79F-9FE7-4BBC-886E-1BFBA2C71BC9}" type="slidenum">
              <a:rPr lang="ar-JO" smtClean="0"/>
              <a:pPr/>
              <a:t>‹#›</a:t>
            </a:fld>
            <a:endParaRPr lang="ar-JO"/>
          </a:p>
        </p:txBody>
      </p:sp>
    </p:spTree>
    <p:extLst>
      <p:ext uri="{BB962C8B-B14F-4D97-AF65-F5344CB8AC3E}">
        <p14:creationId xmlns:p14="http://schemas.microsoft.com/office/powerpoint/2010/main" val="41630093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solidFill>
                  <a:prstClr val="black"/>
                </a:solidFill>
              </a:rPr>
              <a:pPr fontAlgn="base">
                <a:spcBef>
                  <a:spcPct val="0"/>
                </a:spcBef>
                <a:spcAft>
                  <a:spcPct val="0"/>
                </a:spcAft>
                <a:defRPr/>
              </a:pPr>
              <a:t>1</a:t>
            </a:fld>
            <a:endParaRPr lang="ar-JO"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10</a:t>
            </a:fld>
            <a:endParaRPr lang="ar-J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11</a:t>
            </a:fld>
            <a:endParaRPr lang="ar-JO"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12</a:t>
            </a:fld>
            <a:endParaRPr lang="ar-JO"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13</a:t>
            </a:fld>
            <a:endParaRPr lang="ar-JO"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14</a:t>
            </a:fld>
            <a:endParaRPr lang="ar-J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2</a:t>
            </a:fld>
            <a:endParaRPr lang="ar-J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3</a:t>
            </a:fld>
            <a:endParaRPr lang="ar-JO"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4</a:t>
            </a:fld>
            <a:endParaRPr lang="ar-J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5</a:t>
            </a:fld>
            <a:endParaRPr lang="ar-JO"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6</a:t>
            </a:fld>
            <a:endParaRPr lang="ar-J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7</a:t>
            </a:fld>
            <a:endParaRPr lang="ar-JO"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8</a:t>
            </a:fld>
            <a:endParaRPr lang="ar-JO"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9</a:t>
            </a:fld>
            <a:endParaRPr lang="ar-J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E385C-493C-42D5-877C-0452DF219C1F}" type="datetimeFigureOut">
              <a:rPr lang="ar-JO" smtClean="0"/>
              <a:pPr/>
              <a:t>09/11/1435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7099300" y="6356351"/>
            <a:ext cx="2311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0E385C-493C-42D5-877C-0452DF219C1F}" type="datetimeFigureOut">
              <a:rPr lang="ar-JO" smtClean="0"/>
              <a:pPr/>
              <a:t>09/11/1435</a:t>
            </a:fld>
            <a:endParaRPr lang="ar-JO"/>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95300" y="6356351"/>
            <a:ext cx="2311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69D7869-BAF9-433B-A803-7ABC79796DF1}"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190507587"/>
              </p:ext>
            </p:extLst>
          </p:nvPr>
        </p:nvGraphicFramePr>
        <p:xfrm>
          <a:off x="30975" y="1009650"/>
          <a:ext cx="9875025" cy="4344519"/>
        </p:xfrm>
        <a:graphic>
          <a:graphicData uri="http://schemas.openxmlformats.org/drawingml/2006/table">
            <a:tbl>
              <a:tblPr rtl="1"/>
              <a:tblGrid>
                <a:gridCol w="330200"/>
                <a:gridCol w="1712933"/>
                <a:gridCol w="1067983"/>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2</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يحدد الاجزاء الرئيسة لجسم الانسان </a:t>
                      </a:r>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r>
                        <a:rPr lang="ar-JO" sz="1200" baseline="0" dirty="0" smtClean="0"/>
                        <a:t>يحدد وظيفة كل جزء من أجزاء الجسم</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a:t>
                      </a:r>
                      <a:r>
                        <a:rPr lang="ar-JO" sz="1200" dirty="0" smtClean="0"/>
                        <a:t>النشاط</a:t>
                      </a:r>
                    </a:p>
                    <a:p>
                      <a:pPr algn="ctr"/>
                      <a:endParaRPr lang="ar-JO" sz="1200" dirty="0" smtClean="0"/>
                    </a:p>
                    <a:p>
                      <a:pPr algn="ctr"/>
                      <a:endParaRPr lang="ar-JO" sz="1200" dirty="0" smtClean="0"/>
                    </a:p>
                    <a:p>
                      <a:pPr algn="ctr"/>
                      <a:endParaRPr lang="ar-JO" sz="1200" dirty="0" smtClean="0"/>
                    </a:p>
                    <a:p>
                      <a:pPr algn="ctr"/>
                      <a:r>
                        <a:rPr lang="ar-JO" sz="1200" smtClean="0"/>
                        <a:t>العمل في الكتاب </a:t>
                      </a:r>
                      <a:r>
                        <a:rPr lang="ar-JO" sz="1200" baseline="0" smtClean="0"/>
                        <a:t>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بسؤال كل طالب عن اسمه</a:t>
                      </a:r>
                    </a:p>
                    <a:p>
                      <a:r>
                        <a:rPr lang="ar-JO" sz="1200" dirty="0" smtClean="0"/>
                        <a:t>اعرض صورة لولد او بنت ثم اسال الطلبة :من</a:t>
                      </a:r>
                      <a:r>
                        <a:rPr lang="ar-JO" sz="1200" baseline="0" dirty="0" smtClean="0"/>
                        <a:t> يشير الى الراس .....الخ</a:t>
                      </a:r>
                    </a:p>
                    <a:p>
                      <a:r>
                        <a:rPr lang="ar-JO" sz="1200" baseline="0" dirty="0" smtClean="0"/>
                        <a:t>اوضح للطلاب ان الراس هو عضو من اعضاء الجسم وهكذا بقية الاعضاء</a:t>
                      </a:r>
                    </a:p>
                    <a:p>
                      <a:r>
                        <a:rPr lang="ar-JO" sz="1200" baseline="0" dirty="0" smtClean="0"/>
                        <a:t>اطلب من احد الطلاب ان يقف امام الطلاب وان يشير الى الراس وبقية اعضاء جسمه مع تسميتها وهكذا بقية الطلاب وذلك لملاحظة تمييز الاعضاء وصحة نطق اسماء الاجزاء</a:t>
                      </a:r>
                    </a:p>
                    <a:p>
                      <a:endParaRPr lang="ar-JO" sz="1200" baseline="0" dirty="0" smtClean="0"/>
                    </a:p>
                    <a:p>
                      <a:endParaRPr lang="ar-JO" sz="1200" baseline="0" dirty="0" smtClean="0"/>
                    </a:p>
                    <a:p>
                      <a:r>
                        <a:rPr lang="ar-JO" sz="1200" baseline="0" dirty="0" smtClean="0"/>
                        <a:t>اكلف  الطلبة القيام ببعض الاعمال مثل تحريك الطاولة ، حمل الحقيبة ، الكتابة ، الركض ثم اسال عن الجزء الذي ساعنا على القيام بهذا العمل.</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solidFill>
                  <a:prstClr val="black"/>
                </a:solidFill>
              </a:rPr>
              <a:t> </a:t>
            </a:r>
            <a:r>
              <a:rPr lang="ar-JO" sz="1400" b="1" dirty="0">
                <a:solidFill>
                  <a:prstClr val="black"/>
                </a:solidFill>
              </a:rPr>
              <a:t>الصف: الاول الاساسي</a:t>
            </a:r>
          </a:p>
          <a:p>
            <a:r>
              <a:rPr lang="ar-JO" sz="1400" b="1" dirty="0">
                <a:solidFill>
                  <a:prstClr val="black"/>
                </a:solidFill>
              </a:rPr>
              <a:t> عدد </a:t>
            </a:r>
            <a:r>
              <a:rPr lang="ar-JO" sz="1400" b="1" dirty="0" smtClean="0">
                <a:solidFill>
                  <a:prstClr val="black"/>
                </a:solidFill>
              </a:rPr>
              <a:t>الحصص: 1</a:t>
            </a:r>
            <a:endParaRPr lang="ar-JO" sz="1400" b="1" dirty="0">
              <a:solidFill>
                <a:prstClr val="black"/>
              </a:solidFill>
            </a:endParaRPr>
          </a:p>
          <a:p>
            <a:r>
              <a:rPr lang="ar-JO" sz="1400" b="1" dirty="0">
                <a:solidFill>
                  <a:prstClr val="black"/>
                </a:solidFill>
              </a:rPr>
              <a:t> التعلم القبلي:----------</a:t>
            </a:r>
          </a:p>
          <a:p>
            <a:r>
              <a:rPr lang="ar-JO" sz="1400" b="1" dirty="0">
                <a:solidFill>
                  <a:prstClr val="black"/>
                </a:solidFill>
              </a:rPr>
              <a:t> التكامل الراسي:-------</a:t>
            </a:r>
            <a:endParaRPr lang="en-US" sz="1400" b="1" dirty="0">
              <a:solidFill>
                <a:prstClr val="black"/>
              </a:solidFill>
            </a:endParaRPr>
          </a:p>
        </p:txBody>
      </p:sp>
      <p:sp>
        <p:nvSpPr>
          <p:cNvPr id="7203" name="Text Box 35"/>
          <p:cNvSpPr txBox="1">
            <a:spLocks noChangeArrowheads="1"/>
          </p:cNvSpPr>
          <p:nvPr/>
        </p:nvSpPr>
        <p:spPr bwMode="auto">
          <a:xfrm>
            <a:off x="-41871" y="228600"/>
            <a:ext cx="6431569" cy="738664"/>
          </a:xfrm>
          <a:prstGeom prst="rect">
            <a:avLst/>
          </a:prstGeom>
          <a:noFill/>
          <a:ln w="9525">
            <a:noFill/>
            <a:miter lim="800000"/>
            <a:headEnd/>
            <a:tailEnd/>
          </a:ln>
        </p:spPr>
        <p:txBody>
          <a:bodyPr wrap="none">
            <a:spAutoFit/>
          </a:bodyPr>
          <a:lstStyle/>
          <a:p>
            <a:r>
              <a:rPr lang="ar-JO" sz="1400" b="1" dirty="0">
                <a:solidFill>
                  <a:prstClr val="black"/>
                </a:solidFill>
              </a:rPr>
              <a:t>المبحث:  </a:t>
            </a:r>
            <a:r>
              <a:rPr lang="ar-JO" sz="1400" b="1" dirty="0" smtClean="0">
                <a:solidFill>
                  <a:prstClr val="black"/>
                </a:solidFill>
              </a:rPr>
              <a:t>العلوم          </a:t>
            </a:r>
            <a:r>
              <a:rPr lang="ar-JO" sz="1400" b="1" dirty="0">
                <a:solidFill>
                  <a:prstClr val="black"/>
                </a:solidFill>
              </a:rPr>
              <a:t>عنوان </a:t>
            </a:r>
            <a:r>
              <a:rPr lang="ar-JO" sz="1400" b="1" dirty="0" smtClean="0">
                <a:solidFill>
                  <a:prstClr val="black"/>
                </a:solidFill>
              </a:rPr>
              <a:t>الوحدة:جسم الانسان وصحته             عنوان </a:t>
            </a:r>
            <a:r>
              <a:rPr lang="ar-JO" sz="1400" b="1" dirty="0">
                <a:solidFill>
                  <a:prstClr val="black"/>
                </a:solidFill>
              </a:rPr>
              <a:t>الدرس</a:t>
            </a:r>
            <a:r>
              <a:rPr lang="ar-JO" sz="1400" b="1" dirty="0" smtClean="0">
                <a:solidFill>
                  <a:prstClr val="black"/>
                </a:solidFill>
              </a:rPr>
              <a:t>: أجزاء جسم الانسان</a:t>
            </a:r>
            <a:endParaRPr lang="ar-JO" sz="1400" b="1" dirty="0">
              <a:solidFill>
                <a:prstClr val="black"/>
              </a:solidFill>
            </a:endParaRPr>
          </a:p>
          <a:p>
            <a:r>
              <a:rPr lang="ar-JO" sz="1400" b="1" dirty="0">
                <a:solidFill>
                  <a:prstClr val="black"/>
                </a:solidFill>
              </a:rPr>
              <a:t>                                    التاريخ</a:t>
            </a:r>
            <a:r>
              <a:rPr lang="ar-JO" sz="1400" b="1" dirty="0" smtClean="0">
                <a:solidFill>
                  <a:prstClr val="black"/>
                </a:solidFill>
              </a:rPr>
              <a:t>:                    من</a:t>
            </a:r>
            <a:r>
              <a:rPr lang="ar-JO" sz="1400" b="1" dirty="0">
                <a:solidFill>
                  <a:prstClr val="black"/>
                </a:solidFill>
              </a:rPr>
              <a:t>:                  الى</a:t>
            </a:r>
          </a:p>
          <a:p>
            <a:r>
              <a:rPr lang="ar-JO" sz="1400" b="1" dirty="0">
                <a:solidFill>
                  <a:prstClr val="black"/>
                </a:solidFill>
              </a:rPr>
              <a:t>                                    التكامل </a:t>
            </a:r>
            <a:r>
              <a:rPr lang="ar-JO" sz="1400" b="1" dirty="0" smtClean="0">
                <a:solidFill>
                  <a:prstClr val="black"/>
                </a:solidFill>
              </a:rPr>
              <a:t>الافقي:</a:t>
            </a:r>
            <a:endParaRPr lang="en-US" sz="1400" b="1" dirty="0">
              <a:solidFill>
                <a:prstClr val="black"/>
              </a:solidFill>
            </a:endParaRPr>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solidFill>
                  <a:prstClr val="black"/>
                </a:solidFill>
              </a:rPr>
              <a:t>خطة درس</a:t>
            </a:r>
            <a:endParaRPr lang="en-US" sz="1400" b="1">
              <a:solidFill>
                <a:prstClr val="black"/>
              </a:solidFill>
            </a:endParaRPr>
          </a:p>
        </p:txBody>
      </p:sp>
      <p:graphicFrame>
        <p:nvGraphicFramePr>
          <p:cNvPr id="24614" name="Group 38"/>
          <p:cNvGraphicFramePr>
            <a:graphicFrameLocks noGrp="1"/>
          </p:cNvGraphicFramePr>
          <p:nvPr>
            <p:extLst>
              <p:ext uri="{D42A27DB-BD31-4B8C-83A1-F6EECF244321}">
                <p14:modId xmlns:p14="http://schemas.microsoft.com/office/powerpoint/2010/main" val="3255031644"/>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r>
              <a:rPr lang="ar-JO" sz="1200" dirty="0">
                <a:solidFill>
                  <a:prstClr val="black"/>
                </a:solidFill>
              </a:rPr>
              <a:t>              التامل الذاتي</a:t>
            </a:r>
          </a:p>
          <a:p>
            <a:r>
              <a:rPr lang="ar-JO" sz="1200" dirty="0">
                <a:solidFill>
                  <a:prstClr val="black"/>
                </a:solidFill>
              </a:rPr>
              <a:t>اشعر بالرضا عن:......................................................</a:t>
            </a:r>
          </a:p>
          <a:p>
            <a:r>
              <a:rPr lang="ar-JO" sz="1200" dirty="0">
                <a:solidFill>
                  <a:prstClr val="black"/>
                </a:solidFill>
              </a:rPr>
              <a:t>تحديات واجهتني:.......................................................</a:t>
            </a:r>
          </a:p>
          <a:p>
            <a:r>
              <a:rPr lang="ar-JO" sz="1200" dirty="0">
                <a:solidFill>
                  <a:prstClr val="black"/>
                </a:solidFill>
              </a:rPr>
              <a:t>اقتراحات للتحسين</a:t>
            </a:r>
            <a:r>
              <a:rPr lang="ar-JO" sz="1200" dirty="0" smtClean="0">
                <a:solidFill>
                  <a:prstClr val="black"/>
                </a:solidFill>
              </a:rPr>
              <a:t>:.....................................................</a:t>
            </a:r>
          </a:p>
          <a:p>
            <a:endParaRPr lang="ar-JO" sz="1200" dirty="0">
              <a:solidFill>
                <a:prstClr val="black"/>
              </a:solidFill>
            </a:endParaRPr>
          </a:p>
          <a:p>
            <a:r>
              <a:rPr lang="ar-JO" sz="1200" dirty="0" smtClean="0">
                <a:solidFill>
                  <a:prstClr val="black"/>
                </a:solidFill>
              </a:rPr>
              <a:t>توقيع المديرة.......................................</a:t>
            </a:r>
          </a:p>
          <a:p>
            <a:r>
              <a:rPr lang="ar-JO" sz="1200" dirty="0" smtClean="0">
                <a:solidFill>
                  <a:prstClr val="black"/>
                </a:solidFill>
              </a:rPr>
              <a:t>توقيع المشرف التربوي</a:t>
            </a:r>
            <a:endParaRPr lang="en-US" sz="1200" dirty="0">
              <a:solidFill>
                <a:prstClr val="black"/>
              </a:solidFill>
            </a:endParaRPr>
          </a:p>
        </p:txBody>
      </p:sp>
    </p:spTree>
    <p:extLst>
      <p:ext uri="{BB962C8B-B14F-4D97-AF65-F5344CB8AC3E}">
        <p14:creationId xmlns:p14="http://schemas.microsoft.com/office/powerpoint/2010/main" val="2291405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4134565738"/>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يصنف الحيوانات بطرائق بسيطة:(حسب نوع الغذاء الذي يتناوله</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ar-JO" sz="1200" dirty="0" smtClean="0"/>
                    </a:p>
                    <a:p>
                      <a:r>
                        <a:rPr lang="ar-JO" sz="1200" dirty="0" smtClean="0"/>
                        <a:t>الكتاب المدرسي</a:t>
                      </a:r>
                    </a:p>
                    <a:p>
                      <a:endParaRPr lang="ar-JO" sz="1200" dirty="0" smtClean="0"/>
                    </a:p>
                    <a:p>
                      <a:endParaRPr lang="ar-JO" sz="1200" dirty="0" smtClean="0"/>
                    </a:p>
                    <a:p>
                      <a:r>
                        <a:rPr lang="ar-JO" sz="1200" dirty="0" smtClean="0"/>
                        <a:t>صور حيوانات تاكل</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ar-JO" sz="1200" dirty="0" smtClean="0"/>
                    </a:p>
                    <a:p>
                      <a:r>
                        <a:rPr lang="ar-JO" sz="1200" dirty="0" smtClean="0"/>
                        <a:t>التعلم من خلال النشاط</a:t>
                      </a:r>
                      <a:endParaRPr lang="en-US" sz="1200" dirty="0" smtClean="0"/>
                    </a:p>
                    <a:p>
                      <a:endParaRPr lang="en-US" sz="1200" dirty="0" smtClean="0"/>
                    </a:p>
                    <a:p>
                      <a:endParaRPr lang="ar-JO" sz="1200" dirty="0" smtClean="0"/>
                    </a:p>
                    <a:p>
                      <a:endParaRPr lang="ar-JO" sz="1200" dirty="0" smtClean="0"/>
                    </a:p>
                    <a:p>
                      <a:r>
                        <a:rPr lang="ar-JO" sz="1200" dirty="0" smtClean="0"/>
                        <a:t>التدريس المباشر</a:t>
                      </a:r>
                    </a:p>
                    <a:p>
                      <a:endParaRPr lang="ar-JO" sz="1200" dirty="0" smtClean="0"/>
                    </a:p>
                    <a:p>
                      <a:endParaRPr lang="ar-JO" sz="1200" dirty="0" smtClean="0"/>
                    </a:p>
                    <a:p>
                      <a:endParaRPr lang="ar-JO" sz="1200" dirty="0" smtClean="0"/>
                    </a:p>
                    <a:p>
                      <a:r>
                        <a:rPr lang="ar-JO" sz="1200" dirty="0" smtClean="0"/>
                        <a:t>العمل في الكتاب المدرسي</a:t>
                      </a:r>
                    </a:p>
                    <a:p>
                      <a:endParaRPr lang="ar-JO" sz="1200" dirty="0" smtClean="0"/>
                    </a:p>
                    <a:p>
                      <a:endParaRPr lang="en-US" sz="1200" dirty="0" smtClean="0"/>
                    </a:p>
                    <a:p>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ar-JO" sz="1200" dirty="0" smtClean="0"/>
                    </a:p>
                    <a:p>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ar-JO" sz="1200" dirty="0" smtClean="0"/>
                    </a:p>
                    <a:p>
                      <a:r>
                        <a:rPr lang="ar-JO" sz="1200" dirty="0" smtClean="0"/>
                        <a:t>قائمة الرصد</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endParaRPr lang="ar-JO" sz="1200" dirty="0" smtClean="0"/>
                    </a:p>
                    <a:p>
                      <a:r>
                        <a:rPr lang="ar-JO" sz="1200" dirty="0" smtClean="0"/>
                        <a:t>اناقش الطلبة حول اهمية الغذاء للكائن الحي</a:t>
                      </a:r>
                    </a:p>
                    <a:p>
                      <a:endParaRPr lang="ar-JO" sz="1200" dirty="0" smtClean="0"/>
                    </a:p>
                    <a:p>
                      <a:endParaRPr lang="ar-JO" sz="1200" dirty="0" smtClean="0"/>
                    </a:p>
                    <a:p>
                      <a:r>
                        <a:rPr lang="ar-JO" sz="1200" dirty="0" smtClean="0"/>
                        <a:t>اعرض للطلاب كرتونتين ملصق على</a:t>
                      </a:r>
                      <a:r>
                        <a:rPr lang="ar-JO" sz="1200" baseline="0" dirty="0" smtClean="0"/>
                        <a:t> احدها </a:t>
                      </a:r>
                      <a:r>
                        <a:rPr lang="ar-JO" sz="1200" dirty="0" smtClean="0"/>
                        <a:t>صور اللحوم</a:t>
                      </a:r>
                      <a:r>
                        <a:rPr lang="ar-JO" sz="1200" baseline="0" dirty="0" smtClean="0"/>
                        <a:t> والاخرى نباتات</a:t>
                      </a:r>
                    </a:p>
                    <a:p>
                      <a:r>
                        <a:rPr lang="ar-JO" sz="1200" baseline="0" dirty="0" smtClean="0"/>
                        <a:t>ثم ابدا بعرض صور الحيوانات صورة صورة واسال عن المكان الذي يجب </a:t>
                      </a:r>
                    </a:p>
                    <a:p>
                      <a:r>
                        <a:rPr lang="ar-JO" sz="1200" baseline="0" dirty="0" smtClean="0"/>
                        <a:t>نضعها فيه حسب نوع غذائها</a:t>
                      </a:r>
                    </a:p>
                    <a:p>
                      <a:endParaRPr lang="ar-JO" sz="1200" baseline="0" dirty="0" smtClean="0"/>
                    </a:p>
                    <a:p>
                      <a:r>
                        <a:rPr lang="ar-JO" sz="1200" baseline="0" dirty="0" smtClean="0"/>
                        <a:t>اوجه الطلبة الى الكتاب المدرسي ص49 واكلف الطلبة تصنيف الحيوانات الواردة فيه وفق الجدول المرفق</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868631" y="228600"/>
            <a:ext cx="5521063"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الحيوانات</a:t>
            </a:r>
            <a:r>
              <a:rPr lang="ar-JO" sz="1400" b="1" dirty="0" smtClean="0"/>
              <a:t>              عنوان الدرس:الحيوانات تتغذى</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676074161"/>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يصنف الحيوانات بطرائق بسيطة:(حسب غطاء الجسم)</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r>
                        <a:rPr lang="ar-JO" sz="1200" dirty="0" smtClean="0"/>
                        <a:t>صور الحيوانات</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en-US"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اعرض امام الطلبة صورا لحيوانات مختلفة</a:t>
                      </a:r>
                      <a:r>
                        <a:rPr lang="ar-JO" sz="1200" baseline="0" dirty="0" smtClean="0"/>
                        <a:t>  ثم اطلب منهم التعبير عن ملمس الحيوان </a:t>
                      </a:r>
                    </a:p>
                    <a:p>
                      <a:r>
                        <a:rPr lang="ar-JO" sz="1200" baseline="0" dirty="0" smtClean="0"/>
                        <a:t>ازود الطلبة  بعينات من اغطية الحيوانات ثم اوزع صور الحيوانات واطلب منهم وضع الصورة مع الغطاء المناسب</a:t>
                      </a:r>
                    </a:p>
                    <a:p>
                      <a:endParaRPr lang="ar-JO" sz="1200" baseline="0" dirty="0" smtClean="0"/>
                    </a:p>
                    <a:p>
                      <a:r>
                        <a:rPr lang="ar-JO" sz="1200" baseline="0" dirty="0" smtClean="0"/>
                        <a:t>اطلب من الطلبة ذكر غطاء الحيوان وعلى ماذا يساعد</a:t>
                      </a:r>
                    </a:p>
                    <a:p>
                      <a:r>
                        <a:rPr lang="ar-JO" sz="1200" baseline="0" dirty="0" smtClean="0"/>
                        <a:t>لماذا للطيور ريش وليس صوف مثلا</a:t>
                      </a:r>
                    </a:p>
                    <a:p>
                      <a:endParaRPr lang="ar-JO" sz="1200" baseline="0" dirty="0" smtClean="0"/>
                    </a:p>
                    <a:p>
                      <a:r>
                        <a:rPr lang="ar-JO" sz="1200" baseline="0" dirty="0" smtClean="0"/>
                        <a:t>اكلف الطلاب حل النشاط الوارد في الكتاب</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الحصص:1</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677877" y="228600"/>
            <a:ext cx="5711820"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الحيوانات</a:t>
            </a:r>
            <a:r>
              <a:rPr lang="ar-JO" sz="1400" b="1" dirty="0" smtClean="0"/>
              <a:t>              عنوان الدرس:غطاء جسم الحيوان</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068360362"/>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يتعامل مع الكائنات الحية برفق ومسؤولية</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التدريس المباشر</a:t>
                      </a:r>
                    </a:p>
                    <a:p>
                      <a:endParaRPr lang="ar-JO" sz="1200" dirty="0" smtClean="0"/>
                    </a:p>
                    <a:p>
                      <a:endParaRPr lang="ar-JO" sz="1200" dirty="0" smtClean="0"/>
                    </a:p>
                    <a:p>
                      <a:endParaRPr lang="ar-JO" sz="1200" dirty="0" smtClean="0"/>
                    </a:p>
                    <a:p>
                      <a:r>
                        <a:rPr lang="ar-JO" sz="1200" dirty="0" smtClean="0"/>
                        <a:t>العمل في الكتاب المدرسي</a:t>
                      </a:r>
                    </a:p>
                    <a:p>
                      <a:endParaRPr lang="ar-JO" sz="1200" dirty="0" smtClean="0"/>
                    </a:p>
                    <a:p>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احدث الالطلبة واناقشهم حول كيفية العناية بالحيوانات</a:t>
                      </a:r>
                      <a:r>
                        <a:rPr lang="ar-JO" sz="1200" baseline="0" dirty="0" smtClean="0"/>
                        <a:t> الاليفة</a:t>
                      </a:r>
                    </a:p>
                    <a:p>
                      <a:r>
                        <a:rPr lang="ar-JO" sz="1200" baseline="0" dirty="0" smtClean="0"/>
                        <a:t>كيف ننظف مكانهم؟</a:t>
                      </a:r>
                    </a:p>
                    <a:p>
                      <a:r>
                        <a:rPr lang="ar-JO" sz="1200" baseline="0" dirty="0" smtClean="0"/>
                        <a:t>كيف نطعمهم؟</a:t>
                      </a:r>
                    </a:p>
                    <a:p>
                      <a:endParaRPr lang="ar-JO" sz="1200" baseline="0" dirty="0" smtClean="0"/>
                    </a:p>
                    <a:p>
                      <a:r>
                        <a:rPr lang="ar-JO" sz="1200" baseline="0" dirty="0" smtClean="0"/>
                        <a:t>اناقش الطلبة في اهمية معاملة الحيوان برفق</a:t>
                      </a:r>
                    </a:p>
                    <a:p>
                      <a:endParaRPr lang="ar-JO" sz="1200" baseline="0" dirty="0" smtClean="0"/>
                    </a:p>
                    <a:p>
                      <a:r>
                        <a:rPr lang="ar-JO" sz="1200" baseline="0" dirty="0" smtClean="0"/>
                        <a:t>اقص على الطلبة بعض قصص العناية بالحيوانات والرفق بها </a:t>
                      </a:r>
                    </a:p>
                    <a:p>
                      <a:r>
                        <a:rPr lang="ar-JO" sz="1200" baseline="0" dirty="0" smtClean="0"/>
                        <a:t> اطلب من الطلبة التعبير عن تصرف الطفل اذا كان جيدا ام لا ص53</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564565" y="228600"/>
            <a:ext cx="6102953"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الحيوانات</a:t>
            </a:r>
            <a:r>
              <a:rPr lang="ar-JO" sz="1400" b="1" dirty="0" smtClean="0"/>
              <a:t>              عنوان الدرس:العناية بالحيوان والرفق به</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713323259"/>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62034"/>
                <a:gridCol w="3880156"/>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يميز بين مكونات الجزء الصلب من الارض(صخور,تربة)</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r>
                        <a:rPr lang="ar-JO" sz="1200" dirty="0" smtClean="0"/>
                        <a:t>عينات من الصخور والتربة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اسال الطلبة :ماذا تشاهدون على سطح الارض من حولكم؟ لاتوصل معهم الى ان الصخور</a:t>
                      </a:r>
                      <a:r>
                        <a:rPr lang="ar-JO" sz="1200" baseline="0" dirty="0" smtClean="0"/>
                        <a:t> والتربة هي مكونات اليابسة</a:t>
                      </a:r>
                    </a:p>
                    <a:p>
                      <a:endParaRPr lang="ar-JO" sz="1200" baseline="0" dirty="0" smtClean="0"/>
                    </a:p>
                    <a:p>
                      <a:r>
                        <a:rPr lang="ar-JO" sz="1200" baseline="0" dirty="0" smtClean="0"/>
                        <a:t>اسال الطلبة: هل الصخور والتربة سائلة ام صلبة؟</a:t>
                      </a:r>
                    </a:p>
                    <a:p>
                      <a:r>
                        <a:rPr lang="ar-JO" sz="1200" baseline="0" dirty="0" smtClean="0"/>
                        <a:t>              ماذا نسمي الجزء الصلب من الارض؟</a:t>
                      </a:r>
                    </a:p>
                    <a:p>
                      <a:r>
                        <a:rPr lang="ar-JO" sz="1200" baseline="0" dirty="0" smtClean="0"/>
                        <a:t>              هل يوجد على سطح الارض صخور وتربة فقط؟</a:t>
                      </a:r>
                    </a:p>
                    <a:p>
                      <a:endParaRPr lang="ar-JO" sz="1200" baseline="0" dirty="0" smtClean="0"/>
                    </a:p>
                    <a:p>
                      <a:r>
                        <a:rPr lang="ar-JO" sz="1200" baseline="0" dirty="0" smtClean="0"/>
                        <a:t>اوجه الطلبة الى تنفيذ انشكة الكتاب </a:t>
                      </a:r>
                    </a:p>
                    <a:p>
                      <a:endParaRPr lang="ar-JO" sz="1200" baseline="0" dirty="0" smtClean="0"/>
                    </a:p>
                    <a:p>
                      <a:endParaRPr lang="ar-JO" sz="1200" baseline="0" dirty="0" smtClean="0"/>
                    </a:p>
                    <a:p>
                      <a:endParaRPr lang="ar-JO" sz="1200" baseline="0" dirty="0" smtClean="0"/>
                    </a:p>
                    <a:p>
                      <a:r>
                        <a:rPr lang="ar-JO" sz="1200" baseline="0" dirty="0" smtClean="0"/>
                        <a:t> اتابع الطلبة اعزز الاجابات الصحيحة واصوب الخاطئة</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201785" y="228600"/>
            <a:ext cx="6187912"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الصخور والتربة</a:t>
            </a:r>
            <a:r>
              <a:rPr lang="ar-JO" sz="1400" b="1" dirty="0" smtClean="0"/>
              <a:t>              عنوان الدرس:مكونات سطح الارض</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636245365"/>
              </p:ext>
            </p:extLst>
          </p:nvPr>
        </p:nvGraphicFramePr>
        <p:xfrm>
          <a:off x="30975" y="1009650"/>
          <a:ext cx="9875025" cy="4372825"/>
        </p:xfrm>
        <a:graphic>
          <a:graphicData uri="http://schemas.openxmlformats.org/drawingml/2006/table">
            <a:tbl>
              <a:tblPr rtl="1"/>
              <a:tblGrid>
                <a:gridCol w="330200"/>
                <a:gridCol w="2124092"/>
                <a:gridCol w="1138230"/>
                <a:gridCol w="814382"/>
                <a:gridCol w="869944"/>
                <a:gridCol w="543422"/>
                <a:gridCol w="3466574"/>
                <a:gridCol w="588181"/>
              </a:tblGrid>
              <a:tr h="253545">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806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2745">
                <a:tc>
                  <a:txBody>
                    <a:bodyPr/>
                    <a:lstStyle/>
                    <a:p>
                      <a:r>
                        <a:rPr lang="ar-JO" sz="1200" dirty="0" smtClean="0"/>
                        <a:t>1</a:t>
                      </a:r>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r>
                        <a:rPr lang="en-US" sz="1200" dirty="0" smtClean="0"/>
                        <a:t>2</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يصنف الصخور حسب الخصائص الاتية</a:t>
                      </a:r>
                    </a:p>
                    <a:p>
                      <a:r>
                        <a:rPr lang="ar-JO" sz="1200" baseline="0" dirty="0" smtClean="0"/>
                        <a:t>اللون(غامق,فاتح)</a:t>
                      </a:r>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r>
                        <a:rPr lang="ar-JO" sz="1200" baseline="0" dirty="0" smtClean="0"/>
                        <a:t>الملمس(أملس، خشن)</a:t>
                      </a:r>
                    </a:p>
                    <a:p>
                      <a:endParaRPr lang="ar-JO" sz="1200" baseline="0" dirty="0" smtClean="0"/>
                    </a:p>
                    <a:p>
                      <a:endParaRPr lang="ar-JO" sz="1200" baseline="0" dirty="0" smtClean="0"/>
                    </a:p>
                    <a:p>
                      <a:endParaRPr lang="en-US" sz="1200" baseline="0" dirty="0" smtClean="0"/>
                    </a:p>
                    <a:p>
                      <a:r>
                        <a:rPr lang="ar-JO" sz="1200" baseline="0" dirty="0" smtClean="0"/>
                        <a:t>يقدر اهمية الصخور والتربة في حياتنا</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عينات من الصخور</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الاستقصاء</a:t>
                      </a:r>
                      <a:endParaRPr lang="en-US" sz="1200" dirty="0" smtClean="0"/>
                    </a:p>
                    <a:p>
                      <a:pPr algn="ct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 الدرس السابق</a:t>
                      </a:r>
                    </a:p>
                    <a:p>
                      <a:r>
                        <a:rPr lang="ar-JO" sz="1200" dirty="0" smtClean="0"/>
                        <a:t>اسال الطلبة هل الصخور متشابهة ام مختلفة؟؟؟وكيف؟؟؟</a:t>
                      </a:r>
                    </a:p>
                    <a:p>
                      <a:endParaRPr lang="ar-JO" sz="1200" dirty="0" smtClean="0"/>
                    </a:p>
                    <a:p>
                      <a:r>
                        <a:rPr lang="ar-JO" sz="1200" dirty="0" smtClean="0"/>
                        <a:t>اوزع الصخور على المجموعات واطلب من الطلبة تصنيفها</a:t>
                      </a:r>
                    </a:p>
                    <a:p>
                      <a:r>
                        <a:rPr lang="ar-JO" sz="1200" dirty="0" smtClean="0"/>
                        <a:t>اسال الطلبة عن الاسس التي اعتمدوها في التصنيف</a:t>
                      </a:r>
                    </a:p>
                    <a:p>
                      <a:endParaRPr lang="ar-JO" sz="1200" dirty="0" smtClean="0"/>
                    </a:p>
                    <a:p>
                      <a:r>
                        <a:rPr lang="ar-JO" sz="1200" dirty="0" smtClean="0"/>
                        <a:t>اسال الطلبة هل وجدتم اختلافات بين الصخور؟؟بماذا تختلف؟</a:t>
                      </a:r>
                    </a:p>
                    <a:p>
                      <a:endParaRPr lang="ar-JO" sz="1200" dirty="0" smtClean="0"/>
                    </a:p>
                    <a:p>
                      <a:r>
                        <a:rPr lang="ar-JO" sz="1200" dirty="0" smtClean="0"/>
                        <a:t>اطلب من الطلبة تصنيف الصخور الى غامقة وفاتحة ثم اكلفهم حل</a:t>
                      </a:r>
                      <a:r>
                        <a:rPr lang="ar-JO" sz="1200" baseline="0" dirty="0" smtClean="0"/>
                        <a:t> نشاط الكتاب</a:t>
                      </a:r>
                      <a:endParaRPr lang="ar-JO" sz="1200" dirty="0" smtClean="0"/>
                    </a:p>
                    <a:p>
                      <a:endParaRPr lang="ar-JO" sz="1200" dirty="0" smtClean="0"/>
                    </a:p>
                    <a:p>
                      <a:r>
                        <a:rPr lang="ar-JO" sz="1200" dirty="0" smtClean="0"/>
                        <a:t>اطلب من الطلبة تصنيف الصخور حسب درجة الملمس</a:t>
                      </a:r>
                      <a:r>
                        <a:rPr lang="ar-JO" sz="1200" baseline="0" dirty="0" smtClean="0"/>
                        <a:t> </a:t>
                      </a:r>
                      <a:r>
                        <a:rPr lang="ar-JO" sz="1200" dirty="0" smtClean="0"/>
                        <a:t>ثم اكلفهم حل نشاط الكتاب</a:t>
                      </a:r>
                    </a:p>
                    <a:p>
                      <a:endParaRPr lang="ar-JO" sz="1200" dirty="0" smtClean="0"/>
                    </a:p>
                    <a:p>
                      <a:endParaRPr lang="ar-JO" sz="120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الحصص:2</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953590" y="228600"/>
            <a:ext cx="5436104"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الصخور والتربة</a:t>
            </a:r>
            <a:r>
              <a:rPr lang="ar-JO" sz="1400" b="1" dirty="0" smtClean="0"/>
              <a:t>              عنوان الدرس:الصخور</a:t>
            </a:r>
            <a:endParaRPr lang="ar-JO" sz="1400" b="1" dirty="0"/>
          </a:p>
          <a:p>
            <a:r>
              <a:rPr lang="ar-JO" sz="1400" b="1" dirty="0"/>
              <a:t>                                    التاريخ:من: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77217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604927104"/>
              </p:ext>
            </p:extLst>
          </p:nvPr>
        </p:nvGraphicFramePr>
        <p:xfrm>
          <a:off x="30975" y="1009650"/>
          <a:ext cx="9875025" cy="4678680"/>
        </p:xfrm>
        <a:graphic>
          <a:graphicData uri="http://schemas.openxmlformats.org/drawingml/2006/table">
            <a:tbl>
              <a:tblPr rtl="1"/>
              <a:tblGrid>
                <a:gridCol w="330200"/>
                <a:gridCol w="1816120"/>
                <a:gridCol w="985830"/>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يصف الاشياء من حوله باستخدام الحواس</a:t>
                      </a:r>
                    </a:p>
                    <a:p>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التعلم من خلال النشاط</a:t>
                      </a:r>
                      <a:endParaRPr lang="en-US" sz="1200" dirty="0" smtClean="0"/>
                    </a:p>
                    <a:p>
                      <a:pPr algn="ctr"/>
                      <a:endParaRPr lang="en-US"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 الدروس السابقة</a:t>
                      </a:r>
                    </a:p>
                    <a:p>
                      <a:endParaRPr lang="ar-JO" sz="1200" dirty="0" smtClean="0"/>
                    </a:p>
                    <a:p>
                      <a:r>
                        <a:rPr lang="ar-JO" sz="1200" dirty="0" smtClean="0"/>
                        <a:t>اطرح على الطلبة العديد من الاسئلة حول</a:t>
                      </a:r>
                      <a:r>
                        <a:rPr lang="ar-JO" sz="1200" baseline="0" dirty="0" smtClean="0"/>
                        <a:t> الانشطة والاعمال التي قام بها الطالب منذ بداية اليوم</a:t>
                      </a:r>
                    </a:p>
                    <a:p>
                      <a:endParaRPr lang="ar-JO" sz="1200" baseline="0" dirty="0" smtClean="0"/>
                    </a:p>
                    <a:p>
                      <a:r>
                        <a:rPr lang="ar-JO" sz="1200" baseline="0" dirty="0" smtClean="0"/>
                        <a:t>اقوم بعرض لوحات وصور ومجسمات واطلب من الطلبة وصف هذه الاجزاء واسالهم عن الجزء الذي من خلاله يرون هذه الاجزاء</a:t>
                      </a:r>
                    </a:p>
                    <a:p>
                      <a:endParaRPr lang="ar-JO" sz="1200" baseline="0" dirty="0" smtClean="0"/>
                    </a:p>
                    <a:p>
                      <a:r>
                        <a:rPr lang="ar-JO" sz="1200" baseline="0" dirty="0" smtClean="0"/>
                        <a:t>احضر بعض الحلوى او المشروبات واطلب من الطلبة الحكم على طعم المواد ثم السؤال عن الجزء الذي استخدموه في معرفة الاجابة</a:t>
                      </a:r>
                    </a:p>
                    <a:p>
                      <a:endParaRPr lang="ar-JO" sz="1200" baseline="0" dirty="0" smtClean="0"/>
                    </a:p>
                    <a:p>
                      <a:r>
                        <a:rPr lang="ar-JO" sz="1200" baseline="0" dirty="0" smtClean="0"/>
                        <a:t>احضر ازهارا لها رائحة قوية ومواد لها روائح مختلفة واطلب من الطلبة معرفة هذه المواد ثم اطلب منهم ذكر العضو الذي استخدموه في التعرف على الاجابة</a:t>
                      </a:r>
                    </a:p>
                    <a:p>
                      <a:endParaRPr lang="ar-JO" sz="1200" baseline="0" dirty="0" smtClean="0"/>
                    </a:p>
                    <a:p>
                      <a:r>
                        <a:rPr lang="ar-JO" sz="1200" baseline="0" dirty="0" smtClean="0"/>
                        <a:t>اوجه الطلبة الى حل انشطة الكتاب</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الحصص:1</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1304578" y="228600"/>
            <a:ext cx="6022803"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الحواس الخمس</a:t>
            </a:r>
            <a:r>
              <a:rPr lang="ar-JO" sz="1400" b="1" dirty="0" smtClean="0"/>
              <a:t>             عنوان الدرس:الحواس الخمس</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974855454"/>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pPr marL="0" marR="0" indent="0" algn="r" defTabSz="914400" rtl="1" eaLnBrk="1" fontAlgn="auto" latinLnBrk="0" hangingPunct="1">
                        <a:lnSpc>
                          <a:spcPct val="100000"/>
                        </a:lnSpc>
                        <a:spcBef>
                          <a:spcPts val="0"/>
                        </a:spcBef>
                        <a:spcAft>
                          <a:spcPts val="0"/>
                        </a:spcAft>
                        <a:buClrTx/>
                        <a:buSzTx/>
                        <a:buFontTx/>
                        <a:buNone/>
                        <a:tabLst/>
                        <a:defRPr/>
                      </a:pPr>
                      <a:r>
                        <a:rPr lang="ar-JO" sz="1200" dirty="0" smtClean="0"/>
                        <a:t>يحدد</a:t>
                      </a:r>
                      <a:r>
                        <a:rPr lang="ar-JO" sz="1200" baseline="0" dirty="0" smtClean="0"/>
                        <a:t> مواقع العين في جسم الانسان </a:t>
                      </a:r>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ar-JO" sz="120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JO" sz="1200" baseline="0" dirty="0" smtClean="0"/>
                        <a:t>يحدد وظيفة العين في جسم الإنسان</a:t>
                      </a:r>
                      <a:endParaRPr lang="ar-JO" sz="1200" dirty="0" smtClean="0"/>
                    </a:p>
                    <a:p>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الاستقصاء</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en-US"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امهد للدرس بمراجعة الدروس السابقة</a:t>
                      </a:r>
                    </a:p>
                    <a:p>
                      <a:r>
                        <a:rPr lang="ar-JO" sz="1200" dirty="0" smtClean="0"/>
                        <a:t>اسال</a:t>
                      </a:r>
                      <a:r>
                        <a:rPr lang="ar-JO" sz="1200" baseline="0" dirty="0" smtClean="0"/>
                        <a:t> الطلبة :هل يمكن القيام ببعض الاعمال(تمييز الاشكال والالوان والاحجام والمسافات)والعينين مغلقتين</a:t>
                      </a:r>
                    </a:p>
                    <a:p>
                      <a:endParaRPr lang="ar-JO" sz="1200" baseline="0" dirty="0" smtClean="0"/>
                    </a:p>
                    <a:p>
                      <a:r>
                        <a:rPr lang="ar-JO" sz="1200" baseline="0" dirty="0" smtClean="0"/>
                        <a:t>اعرض كرات امام الطلبة بالوان واحجام مختلفة ومن مسافات مختلفة واسالهم عن الوانها واشكالها واحجامها والمسافات التي تعرض منها (عن طريق اللعب والمسابقات)</a:t>
                      </a:r>
                    </a:p>
                    <a:p>
                      <a:endParaRPr lang="ar-JO" sz="1200" baseline="0" dirty="0" smtClean="0"/>
                    </a:p>
                    <a:p>
                      <a:r>
                        <a:rPr lang="ar-JO" sz="1200" dirty="0" smtClean="0"/>
                        <a:t>اصطحب الطلبة الى الساحة واوجههم الى اجراء النشاط الاتي:(رمي</a:t>
                      </a:r>
                      <a:r>
                        <a:rPr lang="ar-JO" sz="1200" baseline="0" dirty="0" smtClean="0"/>
                        <a:t> الكرة من قبل الطالب ومحاولة التقاطها من قبل طالب اخر بحيث تكون احدى المحاولتين والعينان مفتوحتان والمحاولة الاخرى والعينان مغلقتان ومحاولة اخرى بحيث تكون احدى العينين مغلقة)</a:t>
                      </a:r>
                    </a:p>
                    <a:p>
                      <a:endParaRPr lang="ar-JO" sz="1200" baseline="0" dirty="0" smtClean="0"/>
                    </a:p>
                    <a:p>
                      <a:r>
                        <a:rPr lang="ar-JO" sz="1200" baseline="0" dirty="0" smtClean="0"/>
                        <a:t>اطلب من الطلبة محاولة صياغة فرضية حول التقاط الكرة (في كل حالة)</a:t>
                      </a:r>
                    </a:p>
                    <a:p>
                      <a:r>
                        <a:rPr lang="ar-JO" sz="1200" baseline="0" dirty="0" smtClean="0"/>
                        <a:t>اطلب من الطلبة ذكر او توقع ماذا سيحصل في كل حالة؟</a:t>
                      </a:r>
                    </a:p>
                    <a:p>
                      <a:r>
                        <a:rPr lang="ar-JO" sz="1200" baseline="0" dirty="0" smtClean="0"/>
                        <a:t>يقوم الطلبة بتنفيذ النشاط السابق وذلك بان يقوم الطالب برمي الكرة 10مرات وتسجيل عدد المرات التي يلتقطها زميله في كل حالة</a:t>
                      </a:r>
                    </a:p>
                    <a:p>
                      <a:endParaRPr lang="ar-JO" sz="1200" baseline="0" dirty="0" smtClean="0"/>
                    </a:p>
                    <a:p>
                      <a:r>
                        <a:rPr lang="ar-JO" sz="1200" baseline="0" dirty="0" smtClean="0"/>
                        <a:t>اطلب من الطلبة عرض نتائجهم</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774056" y="228600"/>
            <a:ext cx="5615640"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الحواس الخمس</a:t>
            </a:r>
            <a:r>
              <a:rPr lang="ar-JO" sz="1400" b="1" dirty="0" smtClean="0"/>
              <a:t>              عنوان الدرس:أبصر بعيني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323940003"/>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46496"/>
                <a:gridCol w="3997294"/>
                <a:gridCol w="4865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endParaRPr lang="en-US" sz="1200" baseline="0" dirty="0" smtClean="0"/>
                    </a:p>
                    <a:p>
                      <a:r>
                        <a:rPr lang="ar-JO" sz="1200" baseline="0" dirty="0" smtClean="0"/>
                        <a:t>يحدد موقع الاعضاء الأذن</a:t>
                      </a:r>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r>
                        <a:rPr lang="ar-JO" sz="1200" baseline="0" dirty="0" smtClean="0"/>
                        <a:t> يحدد وظيفة الأذن في جسم الإنسان </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التعلم من خلال النشاط</a:t>
                      </a:r>
                      <a:endParaRPr lang="en-US" sz="1200" dirty="0" smtClean="0"/>
                    </a:p>
                    <a:p>
                      <a:pPr algn="ctr"/>
                      <a:endParaRPr lang="en-US" sz="1200" dirty="0" smtClean="0"/>
                    </a:p>
                    <a:p>
                      <a:pPr algn="ctr"/>
                      <a:endParaRPr lang="en-US"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امهد للدرس بمراجعة الدروس السابقة</a:t>
                      </a:r>
                    </a:p>
                    <a:p>
                      <a:r>
                        <a:rPr lang="ar-JO" sz="1200" dirty="0" smtClean="0"/>
                        <a:t>اعرض أمام الطلبة مجموعة من الأدوات والأشياء (كالدبابيس،المبراة،الممحاة)</a:t>
                      </a:r>
                      <a:r>
                        <a:rPr lang="ar-JO" sz="1200" baseline="0" dirty="0" smtClean="0"/>
                        <a:t> وكوب زجاجي </a:t>
                      </a:r>
                    </a:p>
                    <a:p>
                      <a:endParaRPr lang="ar-JO" sz="1200" baseline="0" dirty="0" smtClean="0"/>
                    </a:p>
                    <a:p>
                      <a:r>
                        <a:rPr lang="ar-JO" sz="1200" baseline="0" dirty="0" smtClean="0"/>
                        <a:t>اقوم بتحريك الكوب من مكانه واطلب من الطلبة الانصات لسماع الصوت الناتج عن هز الكوب ثم اطلب من الطلبة توقع ما بداخل الكوب</a:t>
                      </a:r>
                    </a:p>
                    <a:p>
                      <a:r>
                        <a:rPr lang="ar-JO" sz="1200" baseline="0" dirty="0" smtClean="0"/>
                        <a:t>اسجل الملاحظات في جدول على السبورة</a:t>
                      </a:r>
                    </a:p>
                    <a:p>
                      <a:endParaRPr lang="ar-JO" sz="1200" baseline="0" dirty="0" smtClean="0"/>
                    </a:p>
                    <a:p>
                      <a:r>
                        <a:rPr lang="ar-JO" sz="1200" baseline="0" dirty="0" smtClean="0"/>
                        <a:t>اكلف الطلبة وصف كيف حددوا وميزوا الأصوات الناتجة عن حركة الأدوات في الكوب</a:t>
                      </a:r>
                    </a:p>
                    <a:p>
                      <a:endParaRPr lang="ar-JO" sz="1200" baseline="0" dirty="0" smtClean="0"/>
                    </a:p>
                    <a:p>
                      <a:r>
                        <a:rPr lang="ar-JO" sz="1200" baseline="0" dirty="0" smtClean="0"/>
                        <a:t>اطلب من الطلبة تصنيف الأصوات التي يسمعونها الى أصوات مريحة وأصوات غير مريحة(اسمعهم الأصوات من خلال الموبايل)</a:t>
                      </a:r>
                    </a:p>
                    <a:p>
                      <a:endParaRPr lang="ar-JO" sz="1200" baseline="0" dirty="0" smtClean="0"/>
                    </a:p>
                    <a:p>
                      <a:r>
                        <a:rPr lang="ar-JO" sz="1200" baseline="0" dirty="0" smtClean="0"/>
                        <a:t>اطلب من الطلبة تنفيذ انشطة الكتاب المدرسي</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778863" y="228600"/>
            <a:ext cx="5610831"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الحواس الخمس</a:t>
            </a:r>
            <a:r>
              <a:rPr lang="ar-JO" sz="1400" b="1" dirty="0" smtClean="0"/>
              <a:t>              عنوان الدرس:أسمع باذني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8293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1610364503"/>
              </p:ext>
            </p:extLst>
          </p:nvPr>
        </p:nvGraphicFramePr>
        <p:xfrm>
          <a:off x="30975" y="1009650"/>
          <a:ext cx="9875025" cy="4678680"/>
        </p:xfrm>
        <a:graphic>
          <a:graphicData uri="http://schemas.openxmlformats.org/drawingml/2006/table">
            <a:tbl>
              <a:tblPr rtl="1"/>
              <a:tblGrid>
                <a:gridCol w="330200"/>
                <a:gridCol w="1712933"/>
                <a:gridCol w="1067983"/>
                <a:gridCol w="810016"/>
                <a:gridCol w="819144"/>
                <a:gridCol w="521282"/>
                <a:gridCol w="4131648"/>
                <a:gridCol w="481819"/>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يحدد موقع الأنف في جسم الإنسان</a:t>
                      </a:r>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r>
                        <a:rPr lang="ar-JO" sz="1200" baseline="0" dirty="0" smtClean="0"/>
                        <a:t>يحدد وظيفة الأنف في جسم الإنسان</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التعلم من خلال النشاط</a:t>
                      </a:r>
                      <a:endParaRPr lang="en-US" sz="1200" dirty="0" smtClean="0"/>
                    </a:p>
                    <a:p>
                      <a:pPr algn="ctr"/>
                      <a:endParaRPr lang="en-US"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en-US" sz="1200" dirty="0" smtClean="0"/>
                    </a:p>
                    <a:p>
                      <a:pPr algn="ctr"/>
                      <a:endParaRPr lang="en-US"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امهد للدرس بمراجعة الدروس السابقة</a:t>
                      </a:r>
                    </a:p>
                    <a:p>
                      <a:r>
                        <a:rPr lang="ar-JO" sz="1200" dirty="0" smtClean="0"/>
                        <a:t>اوفر</a:t>
                      </a:r>
                      <a:r>
                        <a:rPr lang="ar-JO" sz="1200" baseline="0" dirty="0" smtClean="0"/>
                        <a:t> المواد الاتية(عطر,عصير,ليمون,بصل.....)ثم أحضر أوعية مغطاة واثقب كل وعاء من الأعلى ثم اضع مادة قوية الرائحة(عطر)او قطن مبلل بهذه المواد</a:t>
                      </a:r>
                    </a:p>
                    <a:p>
                      <a:r>
                        <a:rPr lang="ar-JO" sz="1200" baseline="0" dirty="0" smtClean="0"/>
                        <a:t>ادع الطلبة يشموا ويصفوا الرائحة في كل وعاء</a:t>
                      </a:r>
                    </a:p>
                    <a:p>
                      <a:endParaRPr lang="ar-JO" sz="1200" baseline="0" dirty="0" smtClean="0"/>
                    </a:p>
                    <a:p>
                      <a:r>
                        <a:rPr lang="ar-JO" sz="1200" baseline="0" dirty="0" smtClean="0"/>
                        <a:t>اطلب من الطلبة تحديد نوع كل رائحة</a:t>
                      </a:r>
                    </a:p>
                    <a:p>
                      <a:endParaRPr lang="ar-JO" sz="1200" baseline="0" dirty="0" smtClean="0"/>
                    </a:p>
                    <a:p>
                      <a:r>
                        <a:rPr lang="ar-JO" sz="1200" baseline="0" dirty="0" smtClean="0"/>
                        <a:t>اسال الطلبة عن عضو حاسة الشم عند الانسان؟هل للأشياء الرائحة ذاتها؟هل الروائح جميعها طيبة؟</a:t>
                      </a:r>
                    </a:p>
                    <a:p>
                      <a:endParaRPr lang="ar-JO" sz="1200" baseline="0" dirty="0" smtClean="0"/>
                    </a:p>
                    <a:p>
                      <a:r>
                        <a:rPr lang="ar-JO" sz="1200" baseline="0" dirty="0" smtClean="0"/>
                        <a:t>ارسم جدولا على السبورة مقسم الى :الرائحة,طيبة,غير طيبة </a:t>
                      </a:r>
                    </a:p>
                    <a:p>
                      <a:r>
                        <a:rPr lang="ar-JO" sz="1200" baseline="0" dirty="0" smtClean="0"/>
                        <a:t>اكلف الطلبة تصنيف الروائح التي يشمونها الى روائح طيبة وغير طيبة</a:t>
                      </a:r>
                    </a:p>
                    <a:p>
                      <a:endParaRPr lang="ar-JO" sz="1200" baseline="0" dirty="0" smtClean="0"/>
                    </a:p>
                    <a:p>
                      <a:r>
                        <a:rPr lang="ar-JO" sz="1200" baseline="0" dirty="0" smtClean="0"/>
                        <a:t>اطلب من الطلبة تنفيذ الانشطة الواردة في الكتاب المدرسي</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876652" y="228600"/>
            <a:ext cx="5513048"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الحواس الخمس</a:t>
            </a:r>
            <a:r>
              <a:rPr lang="ar-JO" sz="1400" b="1" dirty="0" smtClean="0"/>
              <a:t>              عنوان الدرس:اشم بأنفي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655297728"/>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13908"/>
                <a:gridCol w="3928282"/>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يحدد موقع اللسان في جسم الإنسان</a:t>
                      </a:r>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r>
                        <a:rPr lang="ar-JO" sz="1200" baseline="0" dirty="0" smtClean="0"/>
                        <a:t>يصف طعم الاشياء من حوله (مر، حامض،حلو، مالح) باستخدام اللسان</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التعلم من خلال النشاط</a:t>
                      </a:r>
                      <a:endParaRPr lang="en-US" sz="1200" dirty="0" smtClean="0"/>
                    </a:p>
                    <a:p>
                      <a:pPr algn="ctr"/>
                      <a:endParaRPr lang="en-US" sz="1200" dirty="0" smtClean="0"/>
                    </a:p>
                    <a:p>
                      <a:pPr algn="ctr"/>
                      <a:endParaRPr lang="en-US"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امهد للدرس بمراجعة الدروس السابقة</a:t>
                      </a:r>
                    </a:p>
                    <a:p>
                      <a:r>
                        <a:rPr lang="ar-JO" sz="1200" dirty="0" smtClean="0"/>
                        <a:t>احضر زجاجات عصير ثم اخفي الكتابة التي على الزجاجات ثم اصب العصير في اكواب واوزعها على الطلاب</a:t>
                      </a:r>
                    </a:p>
                    <a:p>
                      <a:r>
                        <a:rPr lang="ar-JO" sz="1200" dirty="0" smtClean="0"/>
                        <a:t>اطلب من الطلبة ان يكتشفوا نوع العصير الذي في الكوب</a:t>
                      </a:r>
                    </a:p>
                    <a:p>
                      <a:r>
                        <a:rPr lang="ar-JO" sz="1200" dirty="0" smtClean="0"/>
                        <a:t>اسال الطلبة كيف عرفتم نوع العصير؟باي حاسة اكتشفتم نوع العصير؟</a:t>
                      </a:r>
                    </a:p>
                    <a:p>
                      <a:endParaRPr lang="ar-JO" sz="1200" dirty="0" smtClean="0"/>
                    </a:p>
                    <a:p>
                      <a:r>
                        <a:rPr lang="ar-JO" sz="1200" dirty="0" smtClean="0"/>
                        <a:t>اوزع</a:t>
                      </a:r>
                      <a:r>
                        <a:rPr lang="ar-JO" sz="1200" baseline="0" dirty="0" smtClean="0"/>
                        <a:t> مواد ذات طعم مختلف(ملح ليمون,مربى,عسل.....الخ)على كل مجموعة بحيث تاخذ كل مجموعة نوع واحدا منها ويطلب منهم ان يتذوقوا هذه المواد ويقومون بتصنيفها في جدول ارسمه على السبورة:</a:t>
                      </a:r>
                    </a:p>
                    <a:p>
                      <a:r>
                        <a:rPr lang="ar-JO" sz="1200" baseline="0" dirty="0" smtClean="0"/>
                        <a:t>اسم المادة,حلو,مر,مالح.حامض</a:t>
                      </a:r>
                    </a:p>
                    <a:p>
                      <a:endParaRPr lang="ar-JO" sz="1200" baseline="0" dirty="0" smtClean="0"/>
                    </a:p>
                    <a:p>
                      <a:r>
                        <a:rPr lang="ar-JO" sz="1200" baseline="0" dirty="0" smtClean="0"/>
                        <a:t>اوجه الطلبة الى تنفيذ الانشطة الواردة في  الكتاب المدرسي</a:t>
                      </a:r>
                    </a:p>
                    <a:p>
                      <a:endParaRPr lang="ar-JO" sz="1200" baseline="0" dirty="0" smtClean="0"/>
                    </a:p>
                    <a:p>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655448" y="228600"/>
            <a:ext cx="5734262"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الحواس الخمس</a:t>
            </a:r>
            <a:r>
              <a:rPr lang="ar-JO" sz="1400" b="1" dirty="0" smtClean="0"/>
              <a:t>              عنوان الدرس:أتذوق بلساني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2400953766"/>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62034"/>
                <a:gridCol w="3880156"/>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يصف الاشياء من حوله(خشن, ناعم,قاس,لين)باستخدام حاسية اللمس</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التعلم من خلال النشاط</a:t>
                      </a:r>
                      <a:endParaRPr lang="en-US" sz="1200" dirty="0" smtClean="0"/>
                    </a:p>
                    <a:p>
                      <a:pPr algn="ctr"/>
                      <a:endParaRPr lang="en-US"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امهد للدرس بمراجعة الدروس السابقة</a:t>
                      </a:r>
                    </a:p>
                    <a:p>
                      <a:r>
                        <a:rPr lang="ar-JO" sz="1200" dirty="0" smtClean="0"/>
                        <a:t>اوزع الادوات التالية على كل مجموعة(قطعة صوف,قلم,ريش,بلاستيك,ورق زجاج,حجر,كيس ورق)اطلب من احد الطلاب تغطية عينه والقسم الاخر يختار شيء ويضعه في الكيس ويلمسه الطالب ليصف ماذا يوجد بداخل الكيس</a:t>
                      </a:r>
                    </a:p>
                    <a:p>
                      <a:r>
                        <a:rPr lang="ar-JO" sz="1200" dirty="0" smtClean="0"/>
                        <a:t>وهكذا في جميع المجموعات بحيث يتناوب الطلبة الادوار</a:t>
                      </a:r>
                    </a:p>
                    <a:p>
                      <a:endParaRPr lang="ar-JO" sz="1200" dirty="0" smtClean="0"/>
                    </a:p>
                    <a:p>
                      <a:r>
                        <a:rPr lang="ar-JO" sz="1200" dirty="0" smtClean="0"/>
                        <a:t>اوجه الطلبة الى تنفيذ الانشطة</a:t>
                      </a:r>
                      <a:r>
                        <a:rPr lang="ar-JO" sz="1200" baseline="0" dirty="0" smtClean="0"/>
                        <a:t> الواردة </a:t>
                      </a:r>
                      <a:r>
                        <a:rPr lang="ar-JO" sz="1200" dirty="0" smtClean="0"/>
                        <a:t>في الكتاب المدرسي</a:t>
                      </a:r>
                    </a:p>
                    <a:p>
                      <a:endParaRPr lang="ar-JO" sz="1200" dirty="0" smtClean="0"/>
                    </a:p>
                    <a:p>
                      <a:r>
                        <a:rPr lang="ar-JO" sz="1200" dirty="0" smtClean="0"/>
                        <a:t>اعرض</a:t>
                      </a:r>
                      <a:r>
                        <a:rPr lang="ar-JO" sz="1200" baseline="0" dirty="0" smtClean="0"/>
                        <a:t> على الطلبة مواد مختلفة(لها ملمس خشن او ناعم واشياء باردة واخرى ساخنة واطلب من الطلبة وصف ما يشعرون به</a:t>
                      </a:r>
                    </a:p>
                    <a:p>
                      <a:endParaRPr lang="ar-JO" sz="1200" baseline="0" dirty="0" smtClean="0"/>
                    </a:p>
                    <a:p>
                      <a:r>
                        <a:rPr lang="ar-JO" sz="1200" baseline="0" dirty="0" smtClean="0"/>
                        <a:t>اسال عن الأعضاء او الأجزاء التي ساعدت الطالب على القيام بالأعمال والأنشطة السابقة</a:t>
                      </a:r>
                    </a:p>
                    <a:p>
                      <a:endParaRPr lang="ar-JO" sz="1200" baseline="0" dirty="0" smtClean="0"/>
                    </a:p>
                    <a:p>
                      <a:r>
                        <a:rPr lang="ar-JO" sz="1200" baseline="0" dirty="0" smtClean="0"/>
                        <a:t>اطلب من الطلبة الحديث عن فائدة كل عضو من اعضاء الحس</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624985" y="228600"/>
            <a:ext cx="5764719"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الحواس الخمس</a:t>
            </a:r>
            <a:r>
              <a:rPr lang="ar-JO" sz="1400" b="1" dirty="0" smtClean="0"/>
              <a:t>              عنوان الدرس:ألمس بيدي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3718051283"/>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يصنف الحيوانات بطرائق بسيطة حسب مكان المعيشة</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التعلم من خلال النشاط</a:t>
                      </a:r>
                      <a:endParaRPr lang="en-US" sz="1200" dirty="0" smtClean="0"/>
                    </a:p>
                    <a:p>
                      <a:pPr algn="ctr"/>
                      <a:endParaRPr lang="en-US" sz="1200" dirty="0" smtClean="0"/>
                    </a:p>
                    <a:p>
                      <a:pPr algn="ct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 الدروس السابقة</a:t>
                      </a:r>
                    </a:p>
                    <a:p>
                      <a:r>
                        <a:rPr lang="ar-JO" sz="1200" dirty="0" smtClean="0"/>
                        <a:t>اوزع الطلبة في مجموعات واوزع على المجموعات</a:t>
                      </a:r>
                      <a:r>
                        <a:rPr lang="ar-JO" sz="1200" baseline="0" dirty="0" smtClean="0"/>
                        <a:t> دائرتين من الكرتون الاولى خضراء والثانية حمراء ثم اوزع على كل مجموعة كيسا فيه صور لحيوانات مختلفة ثم اطلب منهم لصق صور الحيوانات التي يربيها الانسان في المزرعة على الكرتونة الخضراء والتي تعيش في الغابة على الكرتونة الحمراء</a:t>
                      </a:r>
                    </a:p>
                    <a:p>
                      <a:endParaRPr lang="ar-JO" sz="1200" baseline="0" dirty="0" smtClean="0"/>
                    </a:p>
                    <a:p>
                      <a:r>
                        <a:rPr lang="ar-JO" sz="1200" baseline="0" dirty="0" smtClean="0"/>
                        <a:t>اسال الطلبة بعد الانتهاء لماذا وضعتم هذه الحيوانات هنا </a:t>
                      </a:r>
                    </a:p>
                    <a:p>
                      <a:endParaRPr lang="ar-JO" sz="1200" baseline="0" dirty="0" smtClean="0"/>
                    </a:p>
                    <a:p>
                      <a:r>
                        <a:rPr lang="ar-JO" sz="1200" baseline="0" dirty="0" smtClean="0"/>
                        <a:t>اكتب على السبورة حيوان اليف، حيوان غير أليف  ثم اناقش الطلبة في معنى حيوان اليف ثم أسالهم اي المجموعتين يربيها الانسان؟ايها يستفيد منها؟</a:t>
                      </a:r>
                    </a:p>
                    <a:p>
                      <a:endParaRPr lang="ar-JO" sz="1200" baseline="0" dirty="0" smtClean="0"/>
                    </a:p>
                    <a:p>
                      <a:r>
                        <a:rPr lang="ar-JO" sz="1200" baseline="0" dirty="0" smtClean="0"/>
                        <a:t>اوزع على الطلبة ورقة عمل تحوي حيوانات مختلفة واطلب منهم تصنيفها</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الحصص:1</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104007" y="228600"/>
            <a:ext cx="6285695"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الحيوانات</a:t>
            </a:r>
            <a:r>
              <a:rPr lang="ar-JO" sz="1400" b="1" dirty="0" smtClean="0"/>
              <a:t>              عنوان الدرس:الحيوانات الأليفة وغير الأليفة</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1266"/>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val="455920486"/>
              </p:ext>
            </p:extLst>
          </p:nvPr>
        </p:nvGraphicFramePr>
        <p:xfrm>
          <a:off x="30975" y="1009650"/>
          <a:ext cx="9875025" cy="4678680"/>
        </p:xfrm>
        <a:graphic>
          <a:graphicData uri="http://schemas.openxmlformats.org/drawingml/2006/table">
            <a:tbl>
              <a:tblPr rtl="1"/>
              <a:tblGrid>
                <a:gridCol w="330200"/>
                <a:gridCol w="1712933"/>
                <a:gridCol w="1067983"/>
                <a:gridCol w="882247"/>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endParaRPr lang="ar-JO" sz="1200" dirty="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يصنف الحيوانات بطرائق بسيطة(الحركة)</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الكتاب المدرسي</a:t>
                      </a:r>
                    </a:p>
                    <a:p>
                      <a:r>
                        <a:rPr lang="ar-JO" sz="1200" dirty="0" smtClean="0"/>
                        <a:t>صمر الحيوانات</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التدريس المباشر</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الملاحظة</a:t>
                      </a:r>
                      <a:endParaRPr lang="en-US" sz="1200" dirty="0" smtClean="0"/>
                    </a:p>
                    <a:p>
                      <a:endParaRPr lang="en-US" sz="1200" dirty="0" smtClean="0"/>
                    </a:p>
                    <a:p>
                      <a:endParaRPr lang="ar-JO" sz="1200" dirty="0" smtClean="0"/>
                    </a:p>
                    <a:p>
                      <a:endParaRPr lang="ar-JO" sz="1200" dirty="0" smtClean="0"/>
                    </a:p>
                    <a:p>
                      <a:r>
                        <a:rPr lang="ar-JO" sz="1200" dirty="0" smtClean="0"/>
                        <a:t>التدريس المباشر</a:t>
                      </a:r>
                    </a:p>
                    <a:p>
                      <a:endParaRPr lang="ar-JO" sz="1200" dirty="0" smtClean="0"/>
                    </a:p>
                    <a:p>
                      <a:endParaRPr lang="ar-JO" sz="1200" dirty="0" smtClean="0"/>
                    </a:p>
                    <a:p>
                      <a:endParaRPr lang="ar-JO" sz="1200" dirty="0" smtClean="0"/>
                    </a:p>
                    <a:p>
                      <a:r>
                        <a:rPr lang="ar-JO" sz="1200" dirty="0" smtClean="0"/>
                        <a:t>العمل في الكتاب المدرسي</a:t>
                      </a:r>
                    </a:p>
                    <a:p>
                      <a:endParaRPr lang="ar-JO" sz="1200" dirty="0" smtClean="0"/>
                    </a:p>
                    <a:p>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قائمة الرصد</a:t>
                      </a: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 الدروس السابقة</a:t>
                      </a:r>
                    </a:p>
                    <a:p>
                      <a:r>
                        <a:rPr lang="ar-JO" sz="1200" dirty="0" smtClean="0"/>
                        <a:t>اعرض صورا للحيوانات واوضح للطلبة كيف يتحرك كل حيوان</a:t>
                      </a:r>
                    </a:p>
                    <a:p>
                      <a:r>
                        <a:rPr lang="ar-JO" sz="1200" dirty="0" smtClean="0"/>
                        <a:t>اطلب من الطلبة التفكير بحيوانات اخرى وذكر طريقة حركتها</a:t>
                      </a:r>
                    </a:p>
                    <a:p>
                      <a:r>
                        <a:rPr lang="ar-JO" sz="1200" dirty="0" smtClean="0"/>
                        <a:t>اوجه الاسئلة التالية للطلبة:</a:t>
                      </a:r>
                      <a:r>
                        <a:rPr lang="ar-JO" sz="1200" baseline="0" dirty="0" smtClean="0"/>
                        <a:t>   ا</a:t>
                      </a:r>
                      <a:r>
                        <a:rPr lang="ar-JO" sz="1200" dirty="0" smtClean="0"/>
                        <a:t>ي الحيوانات تسبح؟</a:t>
                      </a:r>
                    </a:p>
                    <a:p>
                      <a:pPr algn="ctr"/>
                      <a:r>
                        <a:rPr lang="ar-JO" sz="1200" dirty="0" smtClean="0"/>
                        <a:t>اي الحيوانات تزحف؟</a:t>
                      </a:r>
                    </a:p>
                    <a:p>
                      <a:pPr algn="ctr"/>
                      <a:r>
                        <a:rPr lang="ar-JO" sz="1200" dirty="0" smtClean="0"/>
                        <a:t>اي الحيوانات تطير؟</a:t>
                      </a:r>
                    </a:p>
                    <a:p>
                      <a:pPr algn="ctr"/>
                      <a:r>
                        <a:rPr lang="ar-JO" sz="1200" dirty="0" smtClean="0"/>
                        <a:t>اي الحيوانات تقفز؟</a:t>
                      </a:r>
                    </a:p>
                    <a:p>
                      <a:pPr algn="ctr"/>
                      <a:r>
                        <a:rPr lang="ar-JO" sz="1200" dirty="0" smtClean="0"/>
                        <a:t>اي الحيوانات تمشي؟</a:t>
                      </a:r>
                    </a:p>
                    <a:p>
                      <a:pPr algn="r"/>
                      <a:r>
                        <a:rPr lang="ar-JO" sz="1200" dirty="0" smtClean="0"/>
                        <a:t>اناقش الطلبة كيف يتحرك الانسان؟كيف وصلت الى المدرسة اليوم؟</a:t>
                      </a:r>
                    </a:p>
                    <a:p>
                      <a:pPr algn="r"/>
                      <a:r>
                        <a:rPr lang="ar-JO" sz="1200" dirty="0" smtClean="0"/>
                        <a:t>اوجه الطلبة لتنفيذ</a:t>
                      </a:r>
                      <a:r>
                        <a:rPr lang="ar-JO" sz="1200" baseline="0" dirty="0" smtClean="0"/>
                        <a:t> النشاط الاول في الكتاب</a:t>
                      </a:r>
                    </a:p>
                    <a:p>
                      <a:pPr algn="r"/>
                      <a:endParaRPr lang="ar-JO" sz="1200" baseline="0" dirty="0" smtClean="0"/>
                    </a:p>
                    <a:p>
                      <a:pPr algn="r"/>
                      <a:r>
                        <a:rPr lang="ar-JO" sz="1200" baseline="0" dirty="0" smtClean="0"/>
                        <a:t>اوزع على الطلبة ورقة عمل فيها صورا لطير يطير وحيوان يمشي....الخ</a:t>
                      </a:r>
                    </a:p>
                    <a:p>
                      <a:pPr algn="r"/>
                      <a:r>
                        <a:rPr lang="ar-JO" sz="1200" baseline="0" dirty="0" smtClean="0"/>
                        <a:t>ثم اطلب من الطلبة وضع دائرة حول عضو الحركة</a:t>
                      </a:r>
                    </a:p>
                    <a:p>
                      <a:pPr algn="r"/>
                      <a:endParaRPr lang="ar-JO" sz="1200" baseline="0" dirty="0" smtClean="0"/>
                    </a:p>
                    <a:p>
                      <a:pPr algn="r"/>
                      <a:r>
                        <a:rPr lang="ar-JO" sz="1200" baseline="0" dirty="0" smtClean="0"/>
                        <a:t>اطلب من الطلبة اختيار حيوان وتقليد حركته</a:t>
                      </a:r>
                    </a:p>
                    <a:p>
                      <a:pPr algn="r"/>
                      <a:endParaRPr lang="ar-JO" sz="1200" baseline="0" dirty="0" smtClean="0"/>
                    </a:p>
                    <a:p>
                      <a:pPr algn="r"/>
                      <a:r>
                        <a:rPr lang="ar-JO" sz="1200" baseline="0" dirty="0" smtClean="0"/>
                        <a:t>اوجه الطلبة لتنفيذ نشاط الكتاب</a:t>
                      </a:r>
                    </a:p>
                    <a:p>
                      <a:pPr algn="r"/>
                      <a:endParaRPr lang="ar-JO" sz="1200" baseline="0" dirty="0" smtClean="0"/>
                    </a:p>
                    <a:p>
                      <a:pPr algn="r"/>
                      <a:r>
                        <a:rPr lang="ar-JO" sz="1200" baseline="0" dirty="0" smtClean="0"/>
                        <a:t>اناقش الطلبة ,لماذا تتحرك الحيوانات؟</a:t>
                      </a:r>
                      <a:endParaRPr lang="ar-JO" sz="1200" dirty="0" smtClean="0"/>
                    </a:p>
                    <a:p>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الحصص:2</a:t>
            </a:r>
            <a:endParaRPr lang="ar-JO" sz="1400" b="1" dirty="0"/>
          </a:p>
          <a:p>
            <a:r>
              <a:rPr lang="ar-JO" sz="1400" b="1" dirty="0"/>
              <a:t> التعلم القبلي:----------</a:t>
            </a:r>
          </a:p>
          <a:p>
            <a:r>
              <a:rPr lang="ar-JO" sz="1400" b="1" dirty="0"/>
              <a:t> التكامل الراسي:-------</a:t>
            </a:r>
            <a:endParaRPr lang="en-US" sz="1400" b="1" dirty="0"/>
          </a:p>
        </p:txBody>
      </p:sp>
      <p:sp>
        <p:nvSpPr>
          <p:cNvPr id="7203" name="Text Box 35"/>
          <p:cNvSpPr txBox="1">
            <a:spLocks noChangeArrowheads="1"/>
          </p:cNvSpPr>
          <p:nvPr/>
        </p:nvSpPr>
        <p:spPr bwMode="auto">
          <a:xfrm>
            <a:off x="790090" y="228600"/>
            <a:ext cx="5599610"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العلوم          </a:t>
            </a:r>
            <a:r>
              <a:rPr lang="ar-JO" sz="1400" b="1" dirty="0"/>
              <a:t>عنوان </a:t>
            </a:r>
            <a:r>
              <a:rPr lang="ar-JO" sz="1400" b="1" dirty="0" smtClean="0"/>
              <a:t>الوحدة: </a:t>
            </a:r>
            <a:r>
              <a:rPr lang="ar-JO" sz="1400" b="1" dirty="0" smtClean="0">
                <a:latin typeface="Calibri" pitchFamily="34" charset="0"/>
              </a:rPr>
              <a:t>الحيوانات</a:t>
            </a:r>
            <a:r>
              <a:rPr lang="ar-JO" sz="1400" b="1" dirty="0" smtClean="0"/>
              <a:t>              عنوان الدرس: الحيوانات تتحرك</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5016"/>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59475"/>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04983" y="6194441"/>
            <a:ext cx="2133918" cy="276999"/>
          </a:xfrm>
          <a:prstGeom prst="rect">
            <a:avLst/>
          </a:prstGeom>
          <a:noFill/>
          <a:ln w="9525">
            <a:noFill/>
            <a:miter lim="800000"/>
            <a:headEnd/>
            <a:tailEnd/>
          </a:ln>
        </p:spPr>
        <p:txBody>
          <a:bodyPr wrap="none">
            <a:spAutoFit/>
          </a:bodyPr>
          <a:lstStyle/>
          <a:p>
            <a:r>
              <a:rPr lang="ar-JO" sz="1200" dirty="0"/>
              <a:t>اعداد المعلمات:1</a:t>
            </a:r>
            <a:r>
              <a:rPr lang="ar-JO" sz="1200" dirty="0" smtClean="0"/>
              <a:t>.........</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1363</TotalTime>
  <Words>2870</Words>
  <Application>Microsoft Office PowerPoint</Application>
  <PresentationFormat>A4 Paper (210x297 mm)</PresentationFormat>
  <Paragraphs>1053</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mysoon</dc:creator>
  <cp:lastModifiedBy>absi</cp:lastModifiedBy>
  <cp:revision>191</cp:revision>
  <dcterms:created xsi:type="dcterms:W3CDTF">2009-08-14T11:53:12Z</dcterms:created>
  <dcterms:modified xsi:type="dcterms:W3CDTF">2014-09-03T16:38:33Z</dcterms:modified>
</cp:coreProperties>
</file>