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0"/>
  </p:notesMasterIdLst>
  <p:sldIdLst>
    <p:sldId id="259" r:id="rId2"/>
    <p:sldId id="262" r:id="rId3"/>
    <p:sldId id="263" r:id="rId4"/>
    <p:sldId id="264" r:id="rId5"/>
    <p:sldId id="265" r:id="rId6"/>
    <p:sldId id="266" r:id="rId7"/>
    <p:sldId id="267" r:id="rId8"/>
    <p:sldId id="268" r:id="rId9"/>
    <p:sldId id="293" r:id="rId10"/>
    <p:sldId id="294" r:id="rId11"/>
    <p:sldId id="273" r:id="rId12"/>
    <p:sldId id="274" r:id="rId13"/>
    <p:sldId id="295" r:id="rId14"/>
    <p:sldId id="296" r:id="rId15"/>
    <p:sldId id="275" r:id="rId16"/>
    <p:sldId id="276" r:id="rId17"/>
    <p:sldId id="277" r:id="rId18"/>
    <p:sldId id="280" r:id="rId19"/>
    <p:sldId id="281" r:id="rId20"/>
    <p:sldId id="283" r:id="rId21"/>
    <p:sldId id="282" r:id="rId22"/>
    <p:sldId id="284" r:id="rId23"/>
    <p:sldId id="285" r:id="rId24"/>
    <p:sldId id="288" r:id="rId25"/>
    <p:sldId id="289" r:id="rId26"/>
    <p:sldId id="290" r:id="rId27"/>
    <p:sldId id="292" r:id="rId28"/>
    <p:sldId id="291" r:id="rId29"/>
  </p:sldIdLst>
  <p:sldSz cx="9906000" cy="6858000" type="A4"/>
  <p:notesSz cx="9144000" cy="6858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75" d="100"/>
          <a:sy n="75" d="100"/>
        </p:scale>
        <p:origin x="-1056"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81600" y="0"/>
            <a:ext cx="3962400" cy="3429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3962400" cy="342900"/>
          </a:xfrm>
          <a:prstGeom prst="rect">
            <a:avLst/>
          </a:prstGeom>
        </p:spPr>
        <p:txBody>
          <a:bodyPr vert="horz" lIns="91440" tIns="45720" rIns="91440" bIns="45720" rtlCol="1"/>
          <a:lstStyle>
            <a:lvl1pPr algn="l">
              <a:defRPr sz="1200"/>
            </a:lvl1pPr>
          </a:lstStyle>
          <a:p>
            <a:fld id="{F360C7EB-2304-4D8D-BA03-F0A6E104FA57}" type="datetimeFigureOut">
              <a:rPr lang="ar-JO" smtClean="0"/>
              <a:pPr/>
              <a:t>10/11/1435</a:t>
            </a:fld>
            <a:endParaRPr lang="ar-JO"/>
          </a:p>
        </p:txBody>
      </p:sp>
      <p:sp>
        <p:nvSpPr>
          <p:cNvPr id="4" name="Slide Image Placeholder 3"/>
          <p:cNvSpPr>
            <a:spLocks noGrp="1" noRot="1" noChangeAspect="1"/>
          </p:cNvSpPr>
          <p:nvPr>
            <p:ph type="sldImg" idx="2"/>
          </p:nvPr>
        </p:nvSpPr>
        <p:spPr>
          <a:xfrm>
            <a:off x="2714625" y="514350"/>
            <a:ext cx="3714750" cy="257175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5181600" y="6513513"/>
            <a:ext cx="3962400" cy="3429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6513513"/>
            <a:ext cx="3962400" cy="342900"/>
          </a:xfrm>
          <a:prstGeom prst="rect">
            <a:avLst/>
          </a:prstGeom>
        </p:spPr>
        <p:txBody>
          <a:bodyPr vert="horz" lIns="91440" tIns="45720" rIns="91440" bIns="45720" rtlCol="1" anchor="b"/>
          <a:lstStyle>
            <a:lvl1pPr algn="l">
              <a:defRPr sz="1200"/>
            </a:lvl1pPr>
          </a:lstStyle>
          <a:p>
            <a:fld id="{47D9D59A-7916-435B-B43F-8BEEF9478341}" type="slidenum">
              <a:rPr lang="ar-JO" smtClean="0"/>
              <a:pPr/>
              <a:t>‹#›</a:t>
            </a:fld>
            <a:endParaRPr lang="ar-JO"/>
          </a:p>
        </p:txBody>
      </p:sp>
    </p:spTree>
    <p:extLst>
      <p:ext uri="{BB962C8B-B14F-4D97-AF65-F5344CB8AC3E}">
        <p14:creationId xmlns:p14="http://schemas.microsoft.com/office/powerpoint/2010/main" val="29646575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1</a:t>
            </a:fld>
            <a:endParaRPr lang="ar-JO"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04F6E943-4B79-4F00-BA65-0252793C2347}" type="slidenum">
              <a:rPr lang="ar-JO" smtClean="0"/>
              <a:pPr/>
              <a:t>10</a:t>
            </a:fld>
            <a:endParaRPr lang="ar-J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11</a:t>
            </a:fld>
            <a:endParaRPr lang="ar-JO"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12</a:t>
            </a:fld>
            <a:endParaRPr lang="ar-JO"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04F6E943-4B79-4F00-BA65-0252793C2347}" type="slidenum">
              <a:rPr lang="ar-JO" smtClean="0"/>
              <a:pPr/>
              <a:t>13</a:t>
            </a:fld>
            <a:endParaRPr lang="ar-JO"/>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04F6E943-4B79-4F00-BA65-0252793C2347}" type="slidenum">
              <a:rPr lang="ar-JO" smtClean="0"/>
              <a:pPr/>
              <a:t>14</a:t>
            </a:fld>
            <a:endParaRPr lang="ar-J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15</a:t>
            </a:fld>
            <a:endParaRPr lang="ar-JO"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16</a:t>
            </a:fld>
            <a:endParaRPr lang="ar-JO"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17</a:t>
            </a:fld>
            <a:endParaRPr lang="ar-JO"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18</a:t>
            </a:fld>
            <a:endParaRPr lang="ar-JO"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19</a:t>
            </a:fld>
            <a:endParaRPr lang="ar-J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a:t>
            </a:fld>
            <a:endParaRPr lang="ar-JO"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20</a:t>
            </a:fld>
            <a:endParaRPr lang="ar-JO"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21</a:t>
            </a:fld>
            <a:endParaRPr lang="ar-JO"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22</a:t>
            </a:fld>
            <a:endParaRPr lang="ar-JO"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23</a:t>
            </a:fld>
            <a:endParaRPr lang="ar-JO"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24</a:t>
            </a:fld>
            <a:endParaRPr lang="ar-JO"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25</a:t>
            </a:fld>
            <a:endParaRPr lang="ar-JO"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26</a:t>
            </a:fld>
            <a:endParaRPr lang="ar-JO"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27</a:t>
            </a:fld>
            <a:endParaRPr lang="ar-JO"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28</a:t>
            </a:fld>
            <a:endParaRPr lang="ar-J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3</a:t>
            </a:fld>
            <a:endParaRPr lang="ar-JO"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4</a:t>
            </a:fld>
            <a:endParaRPr lang="ar-J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5</a:t>
            </a:fld>
            <a:endParaRPr lang="ar-JO"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6</a:t>
            </a:fld>
            <a:endParaRPr lang="ar-J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7</a:t>
            </a:fld>
            <a:endParaRPr lang="ar-JO"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xfrm>
            <a:off x="2714625" y="514350"/>
            <a:ext cx="3714750" cy="2571750"/>
          </a:xfrm>
          <a:noFill/>
          <a:ln>
            <a:solidFill>
              <a:srgbClr val="000000"/>
            </a:solidFill>
            <a:miter lim="800000"/>
            <a:headEnd/>
            <a:tailEnd/>
          </a:ln>
        </p:spPr>
      </p:sp>
      <p:sp>
        <p:nvSpPr>
          <p:cNvPr id="11059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570EB-C620-40A6-A66D-1D91CA11C78C}" type="slidenum">
              <a:rPr lang="ar-JO" smtClean="0"/>
              <a:pPr fontAlgn="base">
                <a:spcBef>
                  <a:spcPct val="0"/>
                </a:spcBef>
                <a:spcAft>
                  <a:spcPct val="0"/>
                </a:spcAft>
                <a:defRPr/>
              </a:pPr>
              <a:t>8</a:t>
            </a:fld>
            <a:endParaRPr lang="ar-JO"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04F6E943-4B79-4F00-BA65-0252793C2347}" type="slidenum">
              <a:rPr lang="ar-JO" smtClean="0"/>
              <a:pPr/>
              <a:t>9</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3789322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3073679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4069295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71012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34202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3969706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583780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244556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1206026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3406164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ADBC2-A531-4E8D-B396-585D4512D463}" type="datetimeFigureOut">
              <a:rPr lang="ar-JO" smtClean="0"/>
              <a:pPr/>
              <a:t>10/11/1435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5F91487-117E-4C5C-9354-EEE02F012FB1}" type="slidenum">
              <a:rPr lang="ar-JO" smtClean="0"/>
              <a:pPr/>
              <a:t>‹#›</a:t>
            </a:fld>
            <a:endParaRPr lang="ar-JO"/>
          </a:p>
        </p:txBody>
      </p:sp>
    </p:spTree>
    <p:extLst>
      <p:ext uri="{BB962C8B-B14F-4D97-AF65-F5344CB8AC3E}">
        <p14:creationId xmlns:p14="http://schemas.microsoft.com/office/powerpoint/2010/main" val="1921231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7099300" y="6356351"/>
            <a:ext cx="2311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2BADBC2-A531-4E8D-B396-585D4512D463}" type="datetimeFigureOut">
              <a:rPr lang="ar-JO" smtClean="0"/>
              <a:pPr/>
              <a:t>10/11/1435</a:t>
            </a:fld>
            <a:endParaRPr lang="ar-JO"/>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95300" y="6356351"/>
            <a:ext cx="2311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5F91487-117E-4C5C-9354-EEE02F012FB1}" type="slidenum">
              <a:rPr lang="ar-JO" smtClean="0"/>
              <a:pPr/>
              <a:t>‹#›</a:t>
            </a:fld>
            <a:endParaRPr lang="ar-JO"/>
          </a:p>
        </p:txBody>
      </p:sp>
    </p:spTree>
    <p:extLst>
      <p:ext uri="{BB962C8B-B14F-4D97-AF65-F5344CB8AC3E}">
        <p14:creationId xmlns:p14="http://schemas.microsoft.com/office/powerpoint/2010/main" val="3249211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2876058304"/>
              </p:ext>
            </p:extLst>
          </p:nvPr>
        </p:nvGraphicFramePr>
        <p:xfrm>
          <a:off x="1618" y="838200"/>
          <a:ext cx="9904382" cy="4649470"/>
        </p:xfrm>
        <a:graphic>
          <a:graphicData uri="http://schemas.openxmlformats.org/drawingml/2006/table">
            <a:tbl>
              <a:tblPr rtl="1"/>
              <a:tblGrid>
                <a:gridCol w="330200"/>
                <a:gridCol w="2177274"/>
                <a:gridCol w="913203"/>
                <a:gridCol w="882248"/>
                <a:gridCol w="756441"/>
                <a:gridCol w="571492"/>
                <a:gridCol w="38131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 من الطالب ان:</a:t>
                      </a:r>
                    </a:p>
                    <a:p>
                      <a:r>
                        <a:rPr lang="ar-JO" sz="1200" dirty="0" smtClean="0"/>
                        <a:t>يصنف مجموعة من الاشياء حسب (الشكل،اللون،الحجم)</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الكتاب المدرسي والصور والاشكال</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التعلم التعاوني</a:t>
                      </a:r>
                      <a:endParaRPr lang="en-US" sz="1400" dirty="0" smtClean="0"/>
                    </a:p>
                    <a:p>
                      <a:pPr algn="ctr"/>
                      <a:endParaRPr lang="en-US" sz="1400" dirty="0" smtClean="0"/>
                    </a:p>
                    <a:p>
                      <a:pPr algn="ctr"/>
                      <a:endParaRPr lang="ar-JO" sz="1400" dirty="0" smtClean="0"/>
                    </a:p>
                    <a:p>
                      <a:pPr algn="ctr"/>
                      <a:endParaRPr lang="ar-JO" sz="1400" dirty="0" smtClean="0"/>
                    </a:p>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اوزع على المجموعات اشكال مختلفة من الكرتون ذات ألوان</a:t>
                      </a:r>
                      <a:r>
                        <a:rPr lang="ar-JO" sz="1200" baseline="0" dirty="0" smtClean="0"/>
                        <a:t> وأحجام وأشكال مختلفة ومتشابهة </a:t>
                      </a:r>
                      <a:r>
                        <a:rPr lang="ar-JO" sz="1200" dirty="0" smtClean="0"/>
                        <a:t>واحتفظ بنسخة للنماذج الموزعة ثم ارفع المثلث واطلب منهم ان يحددوا من بين  الاشال المتوفرة معهم الشكل المشابه للذي رفعته تارة باللون وتارة بالحجم وتارة اخرى بالشكل</a:t>
                      </a:r>
                    </a:p>
                    <a:p>
                      <a:r>
                        <a:rPr lang="ar-JO" sz="1200" dirty="0" smtClean="0"/>
                        <a:t>اكرر</a:t>
                      </a:r>
                      <a:r>
                        <a:rPr lang="ar-JO" sz="1200" baseline="0" dirty="0" smtClean="0"/>
                        <a:t> العملية باستعمال دوائر واشكال اخرى</a:t>
                      </a:r>
                    </a:p>
                    <a:p>
                      <a:endParaRPr lang="ar-JO" sz="1200" baseline="0" dirty="0" smtClean="0"/>
                    </a:p>
                    <a:p>
                      <a:r>
                        <a:rPr lang="ar-JO" sz="1200" baseline="0" dirty="0" smtClean="0"/>
                        <a:t>اوجه الطلبة لترتيب خزانة الصف وتصنيف محتوياتها حسب الشكل واللون والحجم </a:t>
                      </a:r>
                    </a:p>
                    <a:p>
                      <a:endParaRPr lang="ar-JO" sz="1200" baseline="0" dirty="0" smtClean="0"/>
                    </a:p>
                    <a:p>
                      <a:r>
                        <a:rPr lang="ar-JO" sz="1200" baseline="0" dirty="0" smtClean="0"/>
                        <a:t>اكلف الطلبة حل التدريب الوارد في الكتاب</a:t>
                      </a:r>
                    </a:p>
                    <a:p>
                      <a:endParaRPr lang="ar-JO" sz="1200" baseline="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endParaRPr lang="ar-JO" sz="1200" dirty="0" smtClean="0"/>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الحصص:1</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800012" y="185739"/>
            <a:ext cx="5067413"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a:t>
            </a:r>
            <a:r>
              <a:rPr lang="ar-JO" sz="1200" dirty="0" smtClean="0">
                <a:latin typeface="Calibri" pitchFamily="34" charset="0"/>
              </a:rPr>
              <a:t>: الأعداد (0-19)            </a:t>
            </a:r>
            <a:r>
              <a:rPr lang="ar-JO" sz="1200" dirty="0">
                <a:latin typeface="Calibri" pitchFamily="34" charset="0"/>
              </a:rPr>
              <a:t>عنوان </a:t>
            </a:r>
            <a:r>
              <a:rPr lang="ar-JO" sz="1200" dirty="0" smtClean="0">
                <a:latin typeface="Calibri" pitchFamily="34" charset="0"/>
              </a:rPr>
              <a:t>الدرس: التصنيف </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224047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88" name="Group 84"/>
          <p:cNvGraphicFramePr>
            <a:graphicFrameLocks noGrp="1"/>
          </p:cNvGraphicFramePr>
          <p:nvPr>
            <p:extLst>
              <p:ext uri="{D42A27DB-BD31-4B8C-83A1-F6EECF244321}">
                <p14:modId xmlns:p14="http://schemas.microsoft.com/office/powerpoint/2010/main" val="993852206"/>
              </p:ext>
            </p:extLst>
          </p:nvPr>
        </p:nvGraphicFramePr>
        <p:xfrm>
          <a:off x="32" y="714356"/>
          <a:ext cx="9905968" cy="4871974"/>
        </p:xfrm>
        <a:graphic>
          <a:graphicData uri="http://schemas.openxmlformats.org/drawingml/2006/table">
            <a:tbl>
              <a:tblPr rtl="1"/>
              <a:tblGrid>
                <a:gridCol w="330200"/>
                <a:gridCol w="1434329"/>
                <a:gridCol w="1054874"/>
                <a:gridCol w="838200"/>
                <a:gridCol w="782627"/>
                <a:gridCol w="565086"/>
                <a:gridCol w="4374399"/>
                <a:gridCol w="526253"/>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5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05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50" b="1" i="0" u="none" strike="noStrike" cap="none" normalizeH="0" baseline="0" dirty="0" smtClean="0">
                          <a:ln>
                            <a:noFill/>
                          </a:ln>
                          <a:solidFill>
                            <a:schemeClr val="tx1"/>
                          </a:solidFill>
                          <a:effectLst/>
                          <a:latin typeface="Arial" pitchFamily="34" charset="0"/>
                          <a:cs typeface="Arial" pitchFamily="34" charset="0"/>
                        </a:rPr>
                        <a:t>الاداة</a:t>
                      </a: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a:t>
                      </a:r>
                      <a:r>
                        <a:rPr lang="ar-JO" sz="1200" baseline="0" dirty="0" smtClean="0"/>
                        <a:t> من الطالب ان</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قراءة و كتابة الاعداد من (10 –</a:t>
                      </a:r>
                      <a:r>
                        <a:rPr lang="ar-JO" sz="1200" baseline="0" dirty="0" smtClean="0"/>
                        <a:t> 19)</a:t>
                      </a:r>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استخدام الصورة التحليلية لنمذجة القيمة المنزلية للاعداد(10-19)</a:t>
                      </a:r>
                      <a:endParaRPr lang="ar-JO" sz="1200" dirty="0" smtClean="0"/>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المكعبات+ النقود+ العيدان</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الكتاب المدرسي</a:t>
                      </a:r>
                      <a:endParaRPr lang="ar-JO" sz="1200" dirty="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القلم والورقة</a:t>
                      </a:r>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p>
                    <a:p>
                      <a:pPr algn="ctr"/>
                      <a:endParaRPr lang="ar-JO" sz="1200" dirty="0" smtClean="0"/>
                    </a:p>
                    <a:p>
                      <a:pPr algn="ctr"/>
                      <a:endParaRPr lang="ar-JO" sz="1200" dirty="0" smtClean="0"/>
                    </a:p>
                    <a:p>
                      <a:pPr algn="ctr"/>
                      <a:endParaRPr lang="ar-JO" sz="1200" dirty="0" smtClean="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.اكلف الطلبة العد من (1-10) ثم احضر المعداد  الذي فيه عمود آحاد وعشرات ثم اوضح لهم اسم كل عمود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.اضع 9 خرزات مكان الاحاد واسال عن العدد ثم اضيف خرزة واسال عن العدد ثم اخبرهم اننا سنضع خرزة واحدة في خانة العشرات لتدل على العدد عشرة ثم امثل العدد11 على المعداد ........الخ</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.اكلف الطلبة تمثيل الاعداد بوضع عدد خرزات الاحاد في خانة الاحاد وعدد خرزات العشرات في خانة العشرات</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ادرب الطلبة على .كتابة كل عدد يمثل على المعداد على السبورة وقراءته واجري مسابقات في ذلك</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اكلف  الطلبة قراءة الأعداد الممثلة على المعداد بشكل عشوائي واجري مسابقات في ذلك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اكرر النشاط على شكل مسابقات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اوضح طريقة كتابة العدد(12)بالطريقة التحليلية10+2=12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ادرب الطلبة على كتابة الأعداد كتابة صحيحة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.الانتقال بالطلبة الى أنشطة الكتاب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10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Arial" pitchFamily="34" charset="0"/>
                          <a:cs typeface="Arial" pitchFamily="34" charset="0"/>
                        </a:rPr>
                        <a:t>40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10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10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40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38" name="Text Box 34"/>
          <p:cNvSpPr txBox="1">
            <a:spLocks noChangeArrowheads="1"/>
          </p:cNvSpPr>
          <p:nvPr/>
        </p:nvSpPr>
        <p:spPr bwMode="auto">
          <a:xfrm>
            <a:off x="4518478" y="428605"/>
            <a:ext cx="5464958" cy="276999"/>
          </a:xfrm>
          <a:prstGeom prst="rect">
            <a:avLst/>
          </a:prstGeom>
          <a:noFill/>
          <a:ln w="9525">
            <a:noFill/>
            <a:miter lim="800000"/>
            <a:headEnd/>
            <a:tailEnd/>
          </a:ln>
          <a:effectLst/>
        </p:spPr>
        <p:txBody>
          <a:bodyPr wrap="none">
            <a:spAutoFit/>
          </a:bodyPr>
          <a:lstStyle/>
          <a:p>
            <a:r>
              <a:rPr lang="ar-JO" sz="1200" dirty="0"/>
              <a:t> الصف: الاول </a:t>
            </a:r>
            <a:r>
              <a:rPr lang="ar-JO" sz="1200" dirty="0" smtClean="0"/>
              <a:t>الاساسي         عدد الحصص : 5            التعلم القبلي</a:t>
            </a:r>
            <a:r>
              <a:rPr lang="ar-JO" sz="1200" dirty="0"/>
              <a:t> </a:t>
            </a:r>
            <a:r>
              <a:rPr lang="ar-JO" sz="1200" dirty="0" smtClean="0"/>
              <a:t>                         التكامل الافقي:</a:t>
            </a:r>
            <a:endParaRPr lang="en-US" sz="1200" dirty="0"/>
          </a:p>
        </p:txBody>
      </p:sp>
      <p:sp>
        <p:nvSpPr>
          <p:cNvPr id="21539" name="Text Box 35"/>
          <p:cNvSpPr txBox="1">
            <a:spLocks noChangeArrowheads="1"/>
          </p:cNvSpPr>
          <p:nvPr/>
        </p:nvSpPr>
        <p:spPr bwMode="auto">
          <a:xfrm>
            <a:off x="1385799" y="185739"/>
            <a:ext cx="8520281" cy="276999"/>
          </a:xfrm>
          <a:prstGeom prst="rect">
            <a:avLst/>
          </a:prstGeom>
          <a:noFill/>
          <a:ln w="9525">
            <a:noFill/>
            <a:miter lim="800000"/>
            <a:headEnd/>
            <a:tailEnd/>
          </a:ln>
          <a:effectLst/>
        </p:spPr>
        <p:txBody>
          <a:bodyPr wrap="none">
            <a:spAutoFit/>
          </a:bodyPr>
          <a:lstStyle/>
          <a:p>
            <a:r>
              <a:rPr lang="ar-JO" sz="1200" dirty="0"/>
              <a:t>المبحث: </a:t>
            </a:r>
            <a:r>
              <a:rPr lang="ar-JO" sz="1200" dirty="0" smtClean="0"/>
              <a:t>الرياضيات            </a:t>
            </a:r>
            <a:r>
              <a:rPr lang="ar-JO" sz="1200" dirty="0"/>
              <a:t>عنوان الوحدة: </a:t>
            </a:r>
            <a:r>
              <a:rPr lang="ar-JO" sz="1200" dirty="0" smtClean="0"/>
              <a:t>الاعداد من(10-19)                عنوان الدرس:</a:t>
            </a:r>
            <a:r>
              <a:rPr lang="ar-JO" sz="1200" dirty="0"/>
              <a:t> </a:t>
            </a:r>
            <a:r>
              <a:rPr lang="ar-JO" sz="1200" dirty="0" smtClean="0"/>
              <a:t> الاعداد من10-19        التاريخ:من</a:t>
            </a:r>
            <a:r>
              <a:rPr lang="ar-JO" sz="1200" dirty="0"/>
              <a:t>: </a:t>
            </a:r>
            <a:r>
              <a:rPr lang="ar-JO" sz="1200" dirty="0" smtClean="0"/>
              <a:t>     الى:              التكامل الراسي:</a:t>
            </a:r>
            <a:endParaRPr lang="en-US" sz="1200" dirty="0"/>
          </a:p>
        </p:txBody>
      </p:sp>
      <p:sp>
        <p:nvSpPr>
          <p:cNvPr id="21540" name="Text Box 36"/>
          <p:cNvSpPr txBox="1">
            <a:spLocks noChangeArrowheads="1"/>
          </p:cNvSpPr>
          <p:nvPr/>
        </p:nvSpPr>
        <p:spPr bwMode="auto">
          <a:xfrm>
            <a:off x="4857664" y="1"/>
            <a:ext cx="797013" cy="307777"/>
          </a:xfrm>
          <a:prstGeom prst="rect">
            <a:avLst/>
          </a:prstGeom>
          <a:noFill/>
          <a:ln w="9525">
            <a:noFill/>
            <a:miter lim="800000"/>
            <a:headEnd/>
            <a:tailEnd/>
          </a:ln>
          <a:effectLst/>
        </p:spPr>
        <p:txBody>
          <a:bodyPr wrap="none">
            <a:spAutoFit/>
          </a:bodyPr>
          <a:lstStyle/>
          <a:p>
            <a:r>
              <a:rPr lang="ar-JO" sz="1400" b="1"/>
              <a:t>خطة درس</a:t>
            </a:r>
            <a:endParaRPr lang="en-US" sz="1400" b="1"/>
          </a:p>
        </p:txBody>
      </p:sp>
      <p:sp>
        <p:nvSpPr>
          <p:cNvPr id="21541" name="Text Box 37"/>
          <p:cNvSpPr txBox="1">
            <a:spLocks noChangeArrowheads="1"/>
          </p:cNvSpPr>
          <p:nvPr/>
        </p:nvSpPr>
        <p:spPr bwMode="auto">
          <a:xfrm>
            <a:off x="6475488" y="5589240"/>
            <a:ext cx="3406702" cy="830997"/>
          </a:xfrm>
          <a:prstGeom prst="rect">
            <a:avLst/>
          </a:prstGeom>
          <a:noFill/>
          <a:ln w="9525">
            <a:noFill/>
            <a:miter lim="800000"/>
            <a:headEnd/>
            <a:tailEnd/>
          </a:ln>
          <a:effectLst/>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1542" name="Group 38"/>
          <p:cNvGraphicFramePr>
            <a:graphicFrameLocks noGrp="1"/>
          </p:cNvGraphicFramePr>
          <p:nvPr/>
        </p:nvGraphicFramePr>
        <p:xfrm>
          <a:off x="152400" y="5887426"/>
          <a:ext cx="3276600" cy="8001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74" name="Text Box 70"/>
          <p:cNvSpPr txBox="1">
            <a:spLocks noChangeArrowheads="1"/>
          </p:cNvSpPr>
          <p:nvPr/>
        </p:nvSpPr>
        <p:spPr bwMode="auto">
          <a:xfrm>
            <a:off x="3569205" y="6507165"/>
            <a:ext cx="2869695" cy="276999"/>
          </a:xfrm>
          <a:prstGeom prst="rect">
            <a:avLst/>
          </a:prstGeom>
          <a:noFill/>
          <a:ln w="9525">
            <a:noFill/>
            <a:miter lim="800000"/>
            <a:headEnd/>
            <a:tailEnd/>
          </a:ln>
          <a:effectLst/>
        </p:spPr>
        <p:txBody>
          <a:bodyPr wrap="none">
            <a:spAutoFit/>
          </a:bodyPr>
          <a:lstStyle/>
          <a:p>
            <a:r>
              <a:rPr lang="ar-JO" sz="1200"/>
              <a:t>اعداد </a:t>
            </a:r>
            <a:r>
              <a:rPr lang="ar-JO" sz="1200" smtClean="0"/>
              <a:t>المعلمات:1.........</a:t>
            </a:r>
            <a:r>
              <a:rPr lang="ar-JO" sz="1200" dirty="0"/>
              <a:t>2...........3...................</a:t>
            </a:r>
            <a:endParaRPr lang="en-US" sz="1200" dirty="0"/>
          </a:p>
        </p:txBody>
      </p:sp>
      <p:sp>
        <p:nvSpPr>
          <p:cNvPr id="9" name="Rectangle 8"/>
          <p:cNvSpPr/>
          <p:nvPr/>
        </p:nvSpPr>
        <p:spPr>
          <a:xfrm>
            <a:off x="7607786" y="6488668"/>
            <a:ext cx="2274404" cy="369332"/>
          </a:xfrm>
          <a:prstGeom prst="rect">
            <a:avLst/>
          </a:prstGeom>
        </p:spPr>
        <p:txBody>
          <a:bodyPr wrap="none">
            <a:spAutoFit/>
          </a:bodyPr>
          <a:lstStyle/>
          <a:p>
            <a:r>
              <a:rPr lang="en-US" dirty="0">
                <a:latin typeface="Calibri" pitchFamily="34" charset="0"/>
              </a:rPr>
              <a:t>Form#QF71-1-47 </a:t>
            </a:r>
            <a:r>
              <a:rPr lang="en-US" dirty="0" err="1">
                <a:latin typeface="Calibri" pitchFamily="34" charset="0"/>
              </a:rPr>
              <a:t>rev.a</a:t>
            </a:r>
            <a:endParaRPr lang="en-US" dirty="0">
              <a:latin typeface="Calibri" pitchFamily="34" charset="0"/>
            </a:endParaRPr>
          </a:p>
        </p:txBody>
      </p:sp>
    </p:spTree>
    <p:extLst>
      <p:ext uri="{BB962C8B-B14F-4D97-AF65-F5344CB8AC3E}">
        <p14:creationId xmlns:p14="http://schemas.microsoft.com/office/powerpoint/2010/main" val="309201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2482654360"/>
              </p:ext>
            </p:extLst>
          </p:nvPr>
        </p:nvGraphicFramePr>
        <p:xfrm>
          <a:off x="1618" y="838200"/>
          <a:ext cx="9904382" cy="4649470"/>
        </p:xfrm>
        <a:graphic>
          <a:graphicData uri="http://schemas.openxmlformats.org/drawingml/2006/table">
            <a:tbl>
              <a:tblPr rtl="1"/>
              <a:tblGrid>
                <a:gridCol w="330200"/>
                <a:gridCol w="2177274"/>
                <a:gridCol w="913203"/>
                <a:gridCol w="882248"/>
                <a:gridCol w="675475"/>
                <a:gridCol w="601658"/>
                <a:gridCol w="38639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يتوقع من الطالب ان:</a:t>
                      </a:r>
                    </a:p>
                    <a:p>
                      <a:r>
                        <a:rPr lang="ar-JO" sz="1400" dirty="0" smtClean="0"/>
                        <a:t>يميز العدد الاكبر من بين عددين</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بطاقات الاعداد والكتاب المدرسي والبيئة الصفية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اوزع 9بطاقات تحمل الاعداد من(1-9)على تسعة طلاب واكلف الطلبة قراءة العدد الذي يحمله بصوت مرتفع</a:t>
                      </a:r>
                    </a:p>
                    <a:p>
                      <a:endParaRPr lang="ar-JO" sz="1200" dirty="0" smtClean="0"/>
                    </a:p>
                    <a:p>
                      <a:r>
                        <a:rPr lang="ar-JO" sz="1200" dirty="0" smtClean="0"/>
                        <a:t>الصق بطاقتين على السبورة مرسوم على احديهما 5 تفاحات وعلى الاخرى ثلاث تفاحات</a:t>
                      </a:r>
                    </a:p>
                    <a:p>
                      <a:r>
                        <a:rPr lang="ar-JO" sz="1200" dirty="0" smtClean="0"/>
                        <a:t>اطلب من احد الطلبة ان يذكر عدد التفاحات على كل بطاقة</a:t>
                      </a:r>
                    </a:p>
                    <a:p>
                      <a:r>
                        <a:rPr lang="ar-JO" sz="1200" dirty="0" smtClean="0"/>
                        <a:t>ابين  للطلبة ان عدد التفاحات على البطاقة الأولى (5)</a:t>
                      </a:r>
                      <a:r>
                        <a:rPr lang="ar-JO" sz="1200" baseline="0" dirty="0" smtClean="0"/>
                        <a:t> اكثر من عدد التفاحات على  البطاقة الثانية ,اوضح ان العدد (5) اكبر  من العدد (3) </a:t>
                      </a:r>
                    </a:p>
                    <a:p>
                      <a:r>
                        <a:rPr lang="ar-JO" sz="1200" baseline="0" dirty="0" smtClean="0"/>
                        <a:t>ارسم (7) شمعات مثلا على يمين اللوح (4) شمعات على يسار اللوح واكرر النشاط السابق </a:t>
                      </a:r>
                    </a:p>
                    <a:p>
                      <a:endParaRPr lang="ar-JO" sz="1200" baseline="0" dirty="0" smtClean="0"/>
                    </a:p>
                    <a:p>
                      <a:r>
                        <a:rPr lang="ar-JO" sz="1200" baseline="0" dirty="0" smtClean="0"/>
                        <a:t>اجري سباقا بين الطلبة في تمييز العدد الاكبر من بين عددين دون العودة الى الرسوم</a:t>
                      </a:r>
                    </a:p>
                    <a:p>
                      <a:endParaRPr lang="ar-JO" sz="1200" baseline="0" dirty="0" smtClean="0"/>
                    </a:p>
                    <a:p>
                      <a:r>
                        <a:rPr lang="ar-JO" sz="1200" baseline="0" dirty="0" smtClean="0"/>
                        <a:t>اطلب الى الطلبة النظر الى الصورتين في رأس الصفحة الأولى من الدرس وقراءة الاعداد التي تحت كل صورة في الصفحة </a:t>
                      </a:r>
                    </a:p>
                    <a:p>
                      <a:endParaRPr lang="ar-JO" sz="1200" baseline="0" dirty="0" smtClean="0"/>
                    </a:p>
                    <a:p>
                      <a:r>
                        <a:rPr lang="ar-JO" sz="1200" baseline="0" dirty="0" smtClean="0"/>
                        <a:t>اكلف الطلبة حل أنشطة الكتاب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15</a:t>
                      </a:r>
                    </a:p>
                    <a:p>
                      <a:endParaRPr lang="ar-JO" sz="1200" dirty="0" smtClean="0"/>
                    </a:p>
                    <a:p>
                      <a:endParaRPr lang="ar-JO" sz="1200" dirty="0" smtClean="0"/>
                    </a:p>
                    <a:p>
                      <a:r>
                        <a:rPr lang="ar-JO" sz="1200" dirty="0" smtClean="0"/>
                        <a:t>15</a:t>
                      </a:r>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15</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الحصص:2</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854509" y="185739"/>
            <a:ext cx="5012911"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ترتيب الاعداد               </a:t>
            </a:r>
            <a:r>
              <a:rPr lang="ar-JO" sz="1200" dirty="0">
                <a:latin typeface="Calibri" pitchFamily="34" charset="0"/>
              </a:rPr>
              <a:t>عنوان </a:t>
            </a:r>
            <a:r>
              <a:rPr lang="ar-JO" sz="1200" dirty="0" smtClean="0">
                <a:latin typeface="Calibri" pitchFamily="34" charset="0"/>
              </a:rPr>
              <a:t>الدرس:العدد الاكبر</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312892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2225505238"/>
              </p:ext>
            </p:extLst>
          </p:nvPr>
        </p:nvGraphicFramePr>
        <p:xfrm>
          <a:off x="1618" y="838200"/>
          <a:ext cx="9904382" cy="4649470"/>
        </p:xfrm>
        <a:graphic>
          <a:graphicData uri="http://schemas.openxmlformats.org/drawingml/2006/table">
            <a:tbl>
              <a:tblPr rtl="1"/>
              <a:tblGrid>
                <a:gridCol w="330200"/>
                <a:gridCol w="2177274"/>
                <a:gridCol w="913203"/>
                <a:gridCol w="882248"/>
                <a:gridCol w="675475"/>
                <a:gridCol w="571496"/>
                <a:gridCol w="3894114"/>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يتوقع من الطالب ان:</a:t>
                      </a:r>
                    </a:p>
                    <a:p>
                      <a:r>
                        <a:rPr lang="ar-JO" sz="1400" dirty="0" smtClean="0"/>
                        <a:t>يميز العدد الاصغر من بين عددين</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بطاقات الاعداد والكتاب المدرسي والبيئة الصفية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baseline="0" dirty="0" smtClean="0"/>
                        <a:t>اعرض على الطلبة مجموعتان من الاقلام تحتوي المجموعة الأولى على ستة اقلام والمجموعة الثانية على اربعة اقلام</a:t>
                      </a:r>
                    </a:p>
                    <a:p>
                      <a:r>
                        <a:rPr lang="ar-JO" sz="1200" baseline="0" dirty="0" smtClean="0"/>
                        <a:t>اطلب من احد الطلاب ذكر عدد الاقلام في المجموعة الأولى وعدد الاقلام في المجموعة الثانية اوجه السؤال:اي العددين اصغر؟</a:t>
                      </a:r>
                    </a:p>
                    <a:p>
                      <a:r>
                        <a:rPr lang="ar-JO" sz="1200" baseline="0" dirty="0" smtClean="0"/>
                        <a:t>اوضح ان (4اصغرمن6)او(4اقلام اقل من 6اقلام)</a:t>
                      </a:r>
                    </a:p>
                    <a:p>
                      <a:endParaRPr lang="ar-JO" sz="1200" baseline="0" dirty="0" smtClean="0"/>
                    </a:p>
                    <a:p>
                      <a:r>
                        <a:rPr lang="ar-JO" sz="1200" baseline="0" dirty="0" smtClean="0"/>
                        <a:t>اكرر النشاط</a:t>
                      </a:r>
                    </a:p>
                    <a:p>
                      <a:endParaRPr lang="ar-JO" sz="1200" baseline="0" dirty="0" smtClean="0"/>
                    </a:p>
                    <a:p>
                      <a:r>
                        <a:rPr lang="ar-JO" sz="1200" baseline="0" dirty="0" smtClean="0"/>
                        <a:t>ادرب الطلبة على معرفة العدد الاصغر دون اللجوء الى المحسوسات</a:t>
                      </a:r>
                    </a:p>
                    <a:p>
                      <a:endParaRPr lang="ar-JO" sz="1200" baseline="0" dirty="0" smtClean="0"/>
                    </a:p>
                    <a:p>
                      <a:r>
                        <a:rPr lang="ar-JO" sz="1200" baseline="0" dirty="0" smtClean="0"/>
                        <a:t>اوجه الطلاب الى أنشطة الكتاب اعزز الإجابات الصحيحة واصوب الإجابات الخاطئة</a:t>
                      </a:r>
                    </a:p>
                    <a:p>
                      <a:endParaRPr lang="ar-JO" sz="1200" baseline="0" dirty="0" smtClean="0"/>
                    </a:p>
                    <a:p>
                      <a:endParaRPr lang="ar-JO" sz="1200" baseline="0" dirty="0" smtClean="0"/>
                    </a:p>
                    <a:p>
                      <a:r>
                        <a:rPr lang="ar-JO" sz="1200" baseline="0" dirty="0" smtClean="0"/>
                        <a:t>اوجه الطلبة الى حل ورقة العمل</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endParaRPr lang="ar-JO" sz="1200" dirty="0" smtClean="0"/>
                    </a:p>
                    <a:p>
                      <a:endParaRPr lang="ar-JO" sz="1200" dirty="0" smtClean="0"/>
                    </a:p>
                    <a:p>
                      <a:endParaRPr lang="ar-JO" sz="1200" dirty="0" smtClean="0"/>
                    </a:p>
                    <a:p>
                      <a:r>
                        <a:rPr lang="en-US" sz="1200" dirty="0" smtClean="0"/>
                        <a:t>10</a:t>
                      </a:r>
                      <a:endParaRPr lang="ar-JO" sz="1200" dirty="0" smtClean="0"/>
                    </a:p>
                    <a:p>
                      <a:endParaRPr lang="ar-JO" sz="1200" dirty="0" smtClean="0"/>
                    </a:p>
                    <a:p>
                      <a:r>
                        <a:rPr lang="ar-JO" sz="1200" dirty="0" smtClean="0"/>
                        <a:t>15</a:t>
                      </a:r>
                    </a:p>
                    <a:p>
                      <a:endParaRPr lang="ar-JO" sz="1200" dirty="0" smtClean="0"/>
                    </a:p>
                    <a:p>
                      <a:r>
                        <a:rPr lang="ar-JO" sz="1200" dirty="0" smtClean="0"/>
                        <a:t>15</a:t>
                      </a:r>
                    </a:p>
                    <a:p>
                      <a:endParaRPr lang="ar-JO" sz="1200" dirty="0" smtClean="0"/>
                    </a:p>
                    <a:p>
                      <a:endParaRPr lang="ar-JO" sz="1200" dirty="0" smtClean="0"/>
                    </a:p>
                    <a:p>
                      <a:endParaRPr lang="ar-JO" sz="1200" dirty="0" smtClean="0"/>
                    </a:p>
                    <a:p>
                      <a:r>
                        <a:rPr lang="en-US" sz="1200" dirty="0" smtClean="0"/>
                        <a:t>25</a:t>
                      </a:r>
                      <a:endParaRPr lang="ar-JO" sz="12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الحصص:2</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758330" y="185739"/>
            <a:ext cx="5109091"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ترتيب الاعداد               </a:t>
            </a:r>
            <a:r>
              <a:rPr lang="ar-JO" sz="1200" dirty="0">
                <a:latin typeface="Calibri" pitchFamily="34" charset="0"/>
              </a:rPr>
              <a:t>عنوان </a:t>
            </a:r>
            <a:r>
              <a:rPr lang="ar-JO" sz="1200" dirty="0" smtClean="0">
                <a:latin typeface="Calibri" pitchFamily="34" charset="0"/>
              </a:rPr>
              <a:t>الدرس:العدد الاصغر</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529709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88" name="Group 84"/>
          <p:cNvGraphicFramePr>
            <a:graphicFrameLocks noGrp="1"/>
          </p:cNvGraphicFramePr>
          <p:nvPr>
            <p:extLst>
              <p:ext uri="{D42A27DB-BD31-4B8C-83A1-F6EECF244321}">
                <p14:modId xmlns:p14="http://schemas.microsoft.com/office/powerpoint/2010/main" val="3117266217"/>
              </p:ext>
            </p:extLst>
          </p:nvPr>
        </p:nvGraphicFramePr>
        <p:xfrm>
          <a:off x="32" y="714356"/>
          <a:ext cx="9905968" cy="4649470"/>
        </p:xfrm>
        <a:graphic>
          <a:graphicData uri="http://schemas.openxmlformats.org/drawingml/2006/table">
            <a:tbl>
              <a:tblPr rtl="1"/>
              <a:tblGrid>
                <a:gridCol w="330200"/>
                <a:gridCol w="1434329"/>
                <a:gridCol w="1054874"/>
                <a:gridCol w="838200"/>
                <a:gridCol w="782627"/>
                <a:gridCol w="537790"/>
                <a:gridCol w="4401695"/>
                <a:gridCol w="526253"/>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5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05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50" b="1" i="0" u="none" strike="noStrike" cap="none" normalizeH="0" baseline="0" dirty="0" smtClean="0">
                          <a:ln>
                            <a:noFill/>
                          </a:ln>
                          <a:solidFill>
                            <a:schemeClr val="tx1"/>
                          </a:solidFill>
                          <a:effectLst/>
                          <a:latin typeface="Arial" pitchFamily="34" charset="0"/>
                          <a:cs typeface="Arial" pitchFamily="34" charset="0"/>
                        </a:rPr>
                        <a:t>الاداة</a:t>
                      </a: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r>
                        <a:rPr lang="ar-JO" sz="1200" smtClean="0"/>
                        <a:t>1</a:t>
                      </a:r>
                      <a:endParaRPr lang="ar-JO" sz="12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a:t>
                      </a:r>
                      <a:r>
                        <a:rPr lang="ar-JO" sz="1200" baseline="0" dirty="0" smtClean="0"/>
                        <a:t> من الطالب ان</a:t>
                      </a:r>
                    </a:p>
                    <a:p>
                      <a:r>
                        <a:rPr lang="ar-JO" sz="1200" dirty="0" smtClean="0"/>
                        <a:t>تحديد العدد التالي لعدد ما </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النقود،المكعبات،البطاقات</a:t>
                      </a:r>
                      <a:endParaRPr lang="ar-JO" sz="1400" dirty="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100" dirty="0" smtClean="0"/>
                        <a:t>التعلم التعاوني</a:t>
                      </a:r>
                      <a:endParaRPr lang="en-US" sz="1100" dirty="0" smtClean="0"/>
                    </a:p>
                    <a:p>
                      <a:pPr algn="ctr"/>
                      <a:endParaRPr lang="en-US" sz="1100" dirty="0" smtClean="0"/>
                    </a:p>
                    <a:p>
                      <a:pPr algn="ctr"/>
                      <a:endParaRPr lang="ar-JO" sz="1100" dirty="0" smtClean="0"/>
                    </a:p>
                    <a:p>
                      <a:pPr algn="ctr"/>
                      <a:endParaRPr lang="ar-JO" sz="1100" dirty="0" smtClean="0"/>
                    </a:p>
                    <a:p>
                      <a:pPr algn="ctr"/>
                      <a:r>
                        <a:rPr lang="ar-JO" sz="1100" dirty="0" smtClean="0"/>
                        <a:t>التدريس المباشر</a:t>
                      </a:r>
                    </a:p>
                    <a:p>
                      <a:pPr algn="ctr"/>
                      <a:endParaRPr lang="ar-JO" sz="1100" dirty="0" smtClean="0"/>
                    </a:p>
                    <a:p>
                      <a:pPr algn="ctr"/>
                      <a:endParaRPr lang="ar-JO" sz="1100" dirty="0" smtClean="0"/>
                    </a:p>
                    <a:p>
                      <a:pPr algn="ctr"/>
                      <a:endParaRPr lang="ar-JO" sz="1100" dirty="0" smtClean="0"/>
                    </a:p>
                    <a:p>
                      <a:pPr algn="ctr"/>
                      <a:r>
                        <a:rPr lang="ar-JO" sz="1100" dirty="0" smtClean="0"/>
                        <a:t>العمل في الكتاب المدرسي</a:t>
                      </a:r>
                    </a:p>
                    <a:p>
                      <a:pPr algn="ctr"/>
                      <a:endParaRPr lang="ar-JO" sz="1100" dirty="0" smtClean="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100" dirty="0" smtClean="0"/>
                        <a:t>القلم والورقة</a:t>
                      </a:r>
                      <a:endParaRPr lang="ar-JO" sz="1100" dirty="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100" dirty="0" smtClean="0"/>
                        <a:t>قائمة الرصد</a:t>
                      </a:r>
                      <a:endParaRPr lang="ar-JO" sz="1100" dirty="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1.اختار عدد ضمن العدد 19 ثم اسال عن العدد العدد الذي يأتي بعده لأوضح مفهوم العدد التالي</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2.اقسم الطلبة الى مجموعات اوزع على كل طالب عدد ضمن الاعداد من (1-19)ثم انادي الطالب الذي يحمل العدد 1ثم انادي الطالب الذي يحمل العدد 2 في حالة الاستجابة ابين ان العدد 2 هو العدد التالي للعدد1ثم انادي على الطالب الذي يحمل العدد التالي للعدد2 وهكذا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3.اكرر العملية لمجموعة من الاعداد من(1-19)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4.اكلف الطلبة حل أنشطة الكتاب والدفتر الجانبي</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10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38" name="Text Box 34"/>
          <p:cNvSpPr txBox="1">
            <a:spLocks noChangeArrowheads="1"/>
          </p:cNvSpPr>
          <p:nvPr/>
        </p:nvSpPr>
        <p:spPr bwMode="auto">
          <a:xfrm>
            <a:off x="4518478" y="428605"/>
            <a:ext cx="5464958" cy="276999"/>
          </a:xfrm>
          <a:prstGeom prst="rect">
            <a:avLst/>
          </a:prstGeom>
          <a:noFill/>
          <a:ln w="9525">
            <a:noFill/>
            <a:miter lim="800000"/>
            <a:headEnd/>
            <a:tailEnd/>
          </a:ln>
          <a:effectLst/>
        </p:spPr>
        <p:txBody>
          <a:bodyPr wrap="none">
            <a:spAutoFit/>
          </a:bodyPr>
          <a:lstStyle/>
          <a:p>
            <a:r>
              <a:rPr lang="ar-JO" sz="1200" dirty="0"/>
              <a:t> الصف: الاول </a:t>
            </a:r>
            <a:r>
              <a:rPr lang="ar-JO" sz="1200" dirty="0" smtClean="0"/>
              <a:t>الاساسي         عدد الحصص :1           التعلم القبلي</a:t>
            </a:r>
            <a:r>
              <a:rPr lang="ar-JO" sz="1200" dirty="0"/>
              <a:t> </a:t>
            </a:r>
            <a:r>
              <a:rPr lang="ar-JO" sz="1200" dirty="0" smtClean="0"/>
              <a:t>                         التكامل الافقي:</a:t>
            </a:r>
            <a:endParaRPr lang="en-US" sz="1200" dirty="0"/>
          </a:p>
        </p:txBody>
      </p:sp>
      <p:sp>
        <p:nvSpPr>
          <p:cNvPr id="21539" name="Text Box 35"/>
          <p:cNvSpPr txBox="1">
            <a:spLocks noChangeArrowheads="1"/>
          </p:cNvSpPr>
          <p:nvPr/>
        </p:nvSpPr>
        <p:spPr bwMode="auto">
          <a:xfrm>
            <a:off x="1371369" y="185739"/>
            <a:ext cx="8534709" cy="276999"/>
          </a:xfrm>
          <a:prstGeom prst="rect">
            <a:avLst/>
          </a:prstGeom>
          <a:noFill/>
          <a:ln w="9525">
            <a:noFill/>
            <a:miter lim="800000"/>
            <a:headEnd/>
            <a:tailEnd/>
          </a:ln>
          <a:effectLst/>
        </p:spPr>
        <p:txBody>
          <a:bodyPr wrap="none">
            <a:spAutoFit/>
          </a:bodyPr>
          <a:lstStyle/>
          <a:p>
            <a:r>
              <a:rPr lang="ar-JO" sz="1200" dirty="0"/>
              <a:t>المبحث: </a:t>
            </a:r>
            <a:r>
              <a:rPr lang="ar-JO" sz="1200" dirty="0" smtClean="0"/>
              <a:t>الرياضيات            </a:t>
            </a:r>
            <a:r>
              <a:rPr lang="ar-JO" sz="1200" dirty="0"/>
              <a:t>عنوان الوحدة: </a:t>
            </a:r>
            <a:r>
              <a:rPr lang="ar-JO" sz="1200" dirty="0" smtClean="0"/>
              <a:t>الاعداد  من(1-19)       عنوان الدرس:</a:t>
            </a:r>
            <a:r>
              <a:rPr lang="ar-JO" sz="1200" dirty="0"/>
              <a:t> </a:t>
            </a:r>
            <a:r>
              <a:rPr lang="ar-JO" sz="1200" dirty="0" smtClean="0"/>
              <a:t>العدد التالي             التاريخ:                من</a:t>
            </a:r>
            <a:r>
              <a:rPr lang="ar-JO" sz="1200" dirty="0"/>
              <a:t>: </a:t>
            </a:r>
            <a:r>
              <a:rPr lang="ar-JO" sz="1200" dirty="0" smtClean="0"/>
              <a:t>     الى:              التكامل الراسي:</a:t>
            </a:r>
            <a:endParaRPr lang="en-US" sz="1200" dirty="0"/>
          </a:p>
        </p:txBody>
      </p:sp>
      <p:sp>
        <p:nvSpPr>
          <p:cNvPr id="21540" name="Text Box 36"/>
          <p:cNvSpPr txBox="1">
            <a:spLocks noChangeArrowheads="1"/>
          </p:cNvSpPr>
          <p:nvPr/>
        </p:nvSpPr>
        <p:spPr bwMode="auto">
          <a:xfrm>
            <a:off x="4857664" y="1"/>
            <a:ext cx="797013" cy="307777"/>
          </a:xfrm>
          <a:prstGeom prst="rect">
            <a:avLst/>
          </a:prstGeom>
          <a:noFill/>
          <a:ln w="9525">
            <a:noFill/>
            <a:miter lim="800000"/>
            <a:headEnd/>
            <a:tailEnd/>
          </a:ln>
          <a:effectLst/>
        </p:spPr>
        <p:txBody>
          <a:bodyPr wrap="none">
            <a:spAutoFit/>
          </a:bodyPr>
          <a:lstStyle/>
          <a:p>
            <a:r>
              <a:rPr lang="ar-JO" sz="1400" b="1"/>
              <a:t>خطة درس</a:t>
            </a:r>
            <a:endParaRPr lang="en-US" sz="1400" b="1"/>
          </a:p>
        </p:txBody>
      </p:sp>
      <p:sp>
        <p:nvSpPr>
          <p:cNvPr id="21541" name="Text Box 37"/>
          <p:cNvSpPr txBox="1">
            <a:spLocks noChangeArrowheads="1"/>
          </p:cNvSpPr>
          <p:nvPr/>
        </p:nvSpPr>
        <p:spPr bwMode="auto">
          <a:xfrm>
            <a:off x="6499298" y="5445224"/>
            <a:ext cx="3406702" cy="830997"/>
          </a:xfrm>
          <a:prstGeom prst="rect">
            <a:avLst/>
          </a:prstGeom>
          <a:noFill/>
          <a:ln w="9525">
            <a:noFill/>
            <a:miter lim="800000"/>
            <a:headEnd/>
            <a:tailEnd/>
          </a:ln>
          <a:effectLst/>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1542" name="Group 38"/>
          <p:cNvGraphicFramePr>
            <a:graphicFrameLocks noGrp="1"/>
          </p:cNvGraphicFramePr>
          <p:nvPr/>
        </p:nvGraphicFramePr>
        <p:xfrm>
          <a:off x="152400" y="5887426"/>
          <a:ext cx="3276600" cy="8001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74" name="Text Box 70"/>
          <p:cNvSpPr txBox="1">
            <a:spLocks noChangeArrowheads="1"/>
          </p:cNvSpPr>
          <p:nvPr/>
        </p:nvSpPr>
        <p:spPr bwMode="auto">
          <a:xfrm>
            <a:off x="3569205" y="6507165"/>
            <a:ext cx="2869695" cy="276999"/>
          </a:xfrm>
          <a:prstGeom prst="rect">
            <a:avLst/>
          </a:prstGeom>
          <a:noFill/>
          <a:ln w="9525">
            <a:noFill/>
            <a:miter lim="800000"/>
            <a:headEnd/>
            <a:tailEnd/>
          </a:ln>
          <a:effectLst/>
        </p:spPr>
        <p:txBody>
          <a:bodyPr wrap="none">
            <a:spAutoFit/>
          </a:bodyPr>
          <a:lstStyle/>
          <a:p>
            <a:r>
              <a:rPr lang="ar-JO" sz="1200"/>
              <a:t>اعداد </a:t>
            </a:r>
            <a:r>
              <a:rPr lang="ar-JO" sz="1200" smtClean="0"/>
              <a:t>المعلمات:1.........</a:t>
            </a:r>
            <a:r>
              <a:rPr lang="ar-JO" sz="1200" dirty="0"/>
              <a:t>2...........3...................</a:t>
            </a:r>
            <a:endParaRPr lang="en-US" sz="1200" dirty="0"/>
          </a:p>
        </p:txBody>
      </p:sp>
      <p:sp>
        <p:nvSpPr>
          <p:cNvPr id="9" name="Rectangle 8"/>
          <p:cNvSpPr/>
          <p:nvPr/>
        </p:nvSpPr>
        <p:spPr>
          <a:xfrm>
            <a:off x="7607786" y="6488668"/>
            <a:ext cx="2274404" cy="369332"/>
          </a:xfrm>
          <a:prstGeom prst="rect">
            <a:avLst/>
          </a:prstGeom>
        </p:spPr>
        <p:txBody>
          <a:bodyPr wrap="none">
            <a:spAutoFit/>
          </a:bodyPr>
          <a:lstStyle/>
          <a:p>
            <a:r>
              <a:rPr lang="en-US" dirty="0">
                <a:latin typeface="Calibri" pitchFamily="34" charset="0"/>
              </a:rPr>
              <a:t>Form#QF71-1-47 </a:t>
            </a:r>
            <a:r>
              <a:rPr lang="en-US" dirty="0" err="1">
                <a:latin typeface="Calibri" pitchFamily="34" charset="0"/>
              </a:rPr>
              <a:t>rev.a</a:t>
            </a:r>
            <a:endParaRPr lang="en-US" dirty="0">
              <a:latin typeface="Calibri" pitchFamily="34" charset="0"/>
            </a:endParaRPr>
          </a:p>
        </p:txBody>
      </p:sp>
    </p:spTree>
    <p:extLst>
      <p:ext uri="{BB962C8B-B14F-4D97-AF65-F5344CB8AC3E}">
        <p14:creationId xmlns:p14="http://schemas.microsoft.com/office/powerpoint/2010/main" val="2477175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88" name="Group 84"/>
          <p:cNvGraphicFramePr>
            <a:graphicFrameLocks noGrp="1"/>
          </p:cNvGraphicFramePr>
          <p:nvPr>
            <p:extLst>
              <p:ext uri="{D42A27DB-BD31-4B8C-83A1-F6EECF244321}">
                <p14:modId xmlns:p14="http://schemas.microsoft.com/office/powerpoint/2010/main" val="3228231084"/>
              </p:ext>
            </p:extLst>
          </p:nvPr>
        </p:nvGraphicFramePr>
        <p:xfrm>
          <a:off x="32" y="714356"/>
          <a:ext cx="9905968" cy="4649470"/>
        </p:xfrm>
        <a:graphic>
          <a:graphicData uri="http://schemas.openxmlformats.org/drawingml/2006/table">
            <a:tbl>
              <a:tblPr rtl="1"/>
              <a:tblGrid>
                <a:gridCol w="330200"/>
                <a:gridCol w="1434329"/>
                <a:gridCol w="1054874"/>
                <a:gridCol w="838200"/>
                <a:gridCol w="782627"/>
                <a:gridCol w="537790"/>
                <a:gridCol w="4401695"/>
                <a:gridCol w="526253"/>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5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05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50" b="1" i="0" u="none" strike="noStrike" cap="none" normalizeH="0" baseline="0" dirty="0" smtClean="0">
                          <a:ln>
                            <a:noFill/>
                          </a:ln>
                          <a:solidFill>
                            <a:schemeClr val="tx1"/>
                          </a:solidFill>
                          <a:effectLst/>
                          <a:latin typeface="Arial" pitchFamily="34" charset="0"/>
                          <a:cs typeface="Arial" pitchFamily="34" charset="0"/>
                        </a:rPr>
                        <a:t>الاداة</a:t>
                      </a: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r>
                        <a:rPr lang="ar-JO" sz="1200" smtClean="0"/>
                        <a:t>1</a:t>
                      </a:r>
                      <a:endParaRPr lang="ar-JO" sz="12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a:t>
                      </a:r>
                      <a:r>
                        <a:rPr lang="ar-JO" sz="1200" baseline="0" dirty="0" smtClean="0"/>
                        <a:t> من الطالب ان</a:t>
                      </a:r>
                    </a:p>
                    <a:p>
                      <a:r>
                        <a:rPr lang="ar-JO" sz="1200" dirty="0" smtClean="0"/>
                        <a:t>تحديد العدد السابق لعدد ما </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النقود،المكعبات،البطاقات</a:t>
                      </a:r>
                      <a:endParaRPr lang="ar-JO" sz="1400" dirty="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100" dirty="0" smtClean="0"/>
                        <a:t>التعلم التعاوني</a:t>
                      </a:r>
                      <a:endParaRPr lang="en-US" sz="1100" dirty="0" smtClean="0"/>
                    </a:p>
                    <a:p>
                      <a:pPr algn="ctr"/>
                      <a:endParaRPr lang="en-US" sz="1100" dirty="0" smtClean="0"/>
                    </a:p>
                    <a:p>
                      <a:pPr algn="ctr"/>
                      <a:endParaRPr lang="ar-JO" sz="1100" dirty="0" smtClean="0"/>
                    </a:p>
                    <a:p>
                      <a:pPr algn="ctr"/>
                      <a:endParaRPr lang="ar-JO" sz="1100" dirty="0" smtClean="0"/>
                    </a:p>
                    <a:p>
                      <a:pPr algn="ctr"/>
                      <a:r>
                        <a:rPr lang="ar-JO" sz="1100" dirty="0" smtClean="0"/>
                        <a:t>التدريس المباشر</a:t>
                      </a:r>
                    </a:p>
                    <a:p>
                      <a:pPr algn="ctr"/>
                      <a:endParaRPr lang="ar-JO" sz="1100" dirty="0" smtClean="0"/>
                    </a:p>
                    <a:p>
                      <a:pPr algn="ctr"/>
                      <a:endParaRPr lang="ar-JO" sz="1100" dirty="0" smtClean="0"/>
                    </a:p>
                    <a:p>
                      <a:pPr algn="ctr"/>
                      <a:endParaRPr lang="ar-JO" sz="1100" dirty="0" smtClean="0"/>
                    </a:p>
                    <a:p>
                      <a:pPr algn="ctr"/>
                      <a:r>
                        <a:rPr lang="ar-JO" sz="1100" dirty="0" smtClean="0"/>
                        <a:t>العمل في الكتاب المدرسي</a:t>
                      </a:r>
                    </a:p>
                    <a:p>
                      <a:pPr algn="ctr"/>
                      <a:endParaRPr lang="ar-JO" sz="1100" dirty="0" smtClean="0"/>
                    </a:p>
                    <a:p>
                      <a:pPr algn="ctr"/>
                      <a:endParaRPr lang="ar-JO" sz="1100" dirty="0" smtClean="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100" dirty="0" smtClean="0"/>
                        <a:t>القلم والورقة</a:t>
                      </a:r>
                      <a:endParaRPr lang="ar-JO" sz="1100" dirty="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100" dirty="0" smtClean="0"/>
                        <a:t>قائمة الرصد</a:t>
                      </a:r>
                      <a:endParaRPr lang="ar-JO" sz="1100" dirty="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1.اختار عدد ضمن العدد 19 ثم اسال عن العدد العدد الذي يأتي بعده  ثم أسأل عن العدد الذي يأتي قبله لأوضح مفهوم العدد السابق</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2.اقسم الطلبة الى مجموعات اوزع على كل طالب عدد ضمن الاعداد من (1-19)ثم انادي الطالب الذي يحمل العدد 10ثم انادي الطالب الذي يحمل العدد 9 في حالة الاستجابة ابين ان العدد 9 هو العدد السابق للعدد10 ثم انادي على الطالب الذي يحمل العدد التالي للعدد8 وهكذا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3.اكرر العملية لمجموعة من الاعداد من(1-19)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4.اكلف الطلبة حل أنشطة الكتاب والدفتر الجانبي</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5.اجري مسابقات بين الطلبة في حل مسائل على السبورة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6. اكلف الطلبة حل ورقة عمل</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10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25</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38" name="Text Box 34"/>
          <p:cNvSpPr txBox="1">
            <a:spLocks noChangeArrowheads="1"/>
          </p:cNvSpPr>
          <p:nvPr/>
        </p:nvSpPr>
        <p:spPr bwMode="auto">
          <a:xfrm>
            <a:off x="4518478" y="428605"/>
            <a:ext cx="5464958" cy="276999"/>
          </a:xfrm>
          <a:prstGeom prst="rect">
            <a:avLst/>
          </a:prstGeom>
          <a:noFill/>
          <a:ln w="9525">
            <a:noFill/>
            <a:miter lim="800000"/>
            <a:headEnd/>
            <a:tailEnd/>
          </a:ln>
          <a:effectLst/>
        </p:spPr>
        <p:txBody>
          <a:bodyPr wrap="none">
            <a:spAutoFit/>
          </a:bodyPr>
          <a:lstStyle/>
          <a:p>
            <a:r>
              <a:rPr lang="ar-JO" sz="1200" dirty="0"/>
              <a:t> الصف: الاول </a:t>
            </a:r>
            <a:r>
              <a:rPr lang="ar-JO" sz="1200" dirty="0" smtClean="0"/>
              <a:t>الاساسي         عدد الحصص :2           التعلم القبلي</a:t>
            </a:r>
            <a:r>
              <a:rPr lang="ar-JO" sz="1200" dirty="0"/>
              <a:t> </a:t>
            </a:r>
            <a:r>
              <a:rPr lang="ar-JO" sz="1200" dirty="0" smtClean="0"/>
              <a:t>                         التكامل الافقي:</a:t>
            </a:r>
            <a:endParaRPr lang="en-US" sz="1200" dirty="0"/>
          </a:p>
        </p:txBody>
      </p:sp>
      <p:sp>
        <p:nvSpPr>
          <p:cNvPr id="21539" name="Text Box 35"/>
          <p:cNvSpPr txBox="1">
            <a:spLocks noChangeArrowheads="1"/>
          </p:cNvSpPr>
          <p:nvPr/>
        </p:nvSpPr>
        <p:spPr bwMode="auto">
          <a:xfrm>
            <a:off x="1278396" y="185739"/>
            <a:ext cx="8627683" cy="276999"/>
          </a:xfrm>
          <a:prstGeom prst="rect">
            <a:avLst/>
          </a:prstGeom>
          <a:noFill/>
          <a:ln w="9525">
            <a:noFill/>
            <a:miter lim="800000"/>
            <a:headEnd/>
            <a:tailEnd/>
          </a:ln>
          <a:effectLst/>
        </p:spPr>
        <p:txBody>
          <a:bodyPr wrap="none">
            <a:spAutoFit/>
          </a:bodyPr>
          <a:lstStyle/>
          <a:p>
            <a:r>
              <a:rPr lang="ar-JO" sz="1200" dirty="0"/>
              <a:t>المبحث: </a:t>
            </a:r>
            <a:r>
              <a:rPr lang="ar-JO" sz="1200" dirty="0" smtClean="0"/>
              <a:t>الرياضيات            </a:t>
            </a:r>
            <a:r>
              <a:rPr lang="ar-JO" sz="1200" dirty="0"/>
              <a:t>عنوان الوحدة: </a:t>
            </a:r>
            <a:r>
              <a:rPr lang="ar-JO" sz="1200" dirty="0" smtClean="0"/>
              <a:t>الاعداد  من(1-19)       عنوان الدرس:</a:t>
            </a:r>
            <a:r>
              <a:rPr lang="ar-JO" sz="1200" dirty="0"/>
              <a:t> </a:t>
            </a:r>
            <a:r>
              <a:rPr lang="ar-JO" sz="1200" dirty="0" smtClean="0"/>
              <a:t>العدد السابق             التاريخ:                من</a:t>
            </a:r>
            <a:r>
              <a:rPr lang="ar-JO" sz="1200" dirty="0"/>
              <a:t>: </a:t>
            </a:r>
            <a:r>
              <a:rPr lang="ar-JO" sz="1200" dirty="0" smtClean="0"/>
              <a:t>     الى:              التكامل الراسي:</a:t>
            </a:r>
            <a:endParaRPr lang="en-US" sz="1200" dirty="0"/>
          </a:p>
        </p:txBody>
      </p:sp>
      <p:sp>
        <p:nvSpPr>
          <p:cNvPr id="21540" name="Text Box 36"/>
          <p:cNvSpPr txBox="1">
            <a:spLocks noChangeArrowheads="1"/>
          </p:cNvSpPr>
          <p:nvPr/>
        </p:nvSpPr>
        <p:spPr bwMode="auto">
          <a:xfrm>
            <a:off x="4857664" y="1"/>
            <a:ext cx="797013" cy="307777"/>
          </a:xfrm>
          <a:prstGeom prst="rect">
            <a:avLst/>
          </a:prstGeom>
          <a:noFill/>
          <a:ln w="9525">
            <a:noFill/>
            <a:miter lim="800000"/>
            <a:headEnd/>
            <a:tailEnd/>
          </a:ln>
          <a:effectLst/>
        </p:spPr>
        <p:txBody>
          <a:bodyPr wrap="none">
            <a:spAutoFit/>
          </a:bodyPr>
          <a:lstStyle/>
          <a:p>
            <a:r>
              <a:rPr lang="ar-JO" sz="1400" b="1"/>
              <a:t>خطة درس</a:t>
            </a:r>
            <a:endParaRPr lang="en-US" sz="1400" b="1"/>
          </a:p>
        </p:txBody>
      </p:sp>
      <p:sp>
        <p:nvSpPr>
          <p:cNvPr id="21541" name="Text Box 37"/>
          <p:cNvSpPr txBox="1">
            <a:spLocks noChangeArrowheads="1"/>
          </p:cNvSpPr>
          <p:nvPr/>
        </p:nvSpPr>
        <p:spPr bwMode="auto">
          <a:xfrm>
            <a:off x="6499298" y="5445224"/>
            <a:ext cx="3406702" cy="830997"/>
          </a:xfrm>
          <a:prstGeom prst="rect">
            <a:avLst/>
          </a:prstGeom>
          <a:noFill/>
          <a:ln w="9525">
            <a:noFill/>
            <a:miter lim="800000"/>
            <a:headEnd/>
            <a:tailEnd/>
          </a:ln>
          <a:effectLst/>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1542" name="Group 38"/>
          <p:cNvGraphicFramePr>
            <a:graphicFrameLocks noGrp="1"/>
          </p:cNvGraphicFramePr>
          <p:nvPr/>
        </p:nvGraphicFramePr>
        <p:xfrm>
          <a:off x="152400" y="5887426"/>
          <a:ext cx="3276600" cy="8001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74" name="Text Box 70"/>
          <p:cNvSpPr txBox="1">
            <a:spLocks noChangeArrowheads="1"/>
          </p:cNvSpPr>
          <p:nvPr/>
        </p:nvSpPr>
        <p:spPr bwMode="auto">
          <a:xfrm>
            <a:off x="3569205" y="6507165"/>
            <a:ext cx="2869695" cy="276999"/>
          </a:xfrm>
          <a:prstGeom prst="rect">
            <a:avLst/>
          </a:prstGeom>
          <a:noFill/>
          <a:ln w="9525">
            <a:noFill/>
            <a:miter lim="800000"/>
            <a:headEnd/>
            <a:tailEnd/>
          </a:ln>
          <a:effectLst/>
        </p:spPr>
        <p:txBody>
          <a:bodyPr wrap="none">
            <a:spAutoFit/>
          </a:bodyPr>
          <a:lstStyle/>
          <a:p>
            <a:r>
              <a:rPr lang="ar-JO" sz="1200"/>
              <a:t>اعداد </a:t>
            </a:r>
            <a:r>
              <a:rPr lang="ar-JO" sz="1200" smtClean="0"/>
              <a:t>المعلمات:1.........</a:t>
            </a:r>
            <a:r>
              <a:rPr lang="ar-JO" sz="1200" dirty="0"/>
              <a:t>2...........3...................</a:t>
            </a:r>
            <a:endParaRPr lang="en-US" sz="1200" dirty="0"/>
          </a:p>
        </p:txBody>
      </p:sp>
      <p:sp>
        <p:nvSpPr>
          <p:cNvPr id="9" name="Rectangle 8"/>
          <p:cNvSpPr/>
          <p:nvPr/>
        </p:nvSpPr>
        <p:spPr>
          <a:xfrm>
            <a:off x="7607786" y="6488668"/>
            <a:ext cx="2274404" cy="369332"/>
          </a:xfrm>
          <a:prstGeom prst="rect">
            <a:avLst/>
          </a:prstGeom>
        </p:spPr>
        <p:txBody>
          <a:bodyPr wrap="none">
            <a:spAutoFit/>
          </a:bodyPr>
          <a:lstStyle/>
          <a:p>
            <a:r>
              <a:rPr lang="en-US" dirty="0">
                <a:latin typeface="Calibri" pitchFamily="34" charset="0"/>
              </a:rPr>
              <a:t>Form#QF71-1-47 </a:t>
            </a:r>
            <a:r>
              <a:rPr lang="en-US" dirty="0" err="1">
                <a:latin typeface="Calibri" pitchFamily="34" charset="0"/>
              </a:rPr>
              <a:t>rev.a</a:t>
            </a:r>
            <a:endParaRPr lang="en-US" dirty="0">
              <a:latin typeface="Calibri" pitchFamily="34" charset="0"/>
            </a:endParaRPr>
          </a:p>
        </p:txBody>
      </p:sp>
    </p:spTree>
    <p:extLst>
      <p:ext uri="{BB962C8B-B14F-4D97-AF65-F5344CB8AC3E}">
        <p14:creationId xmlns:p14="http://schemas.microsoft.com/office/powerpoint/2010/main" val="2477175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3761837374"/>
              </p:ext>
            </p:extLst>
          </p:nvPr>
        </p:nvGraphicFramePr>
        <p:xfrm>
          <a:off x="1618" y="838200"/>
          <a:ext cx="9904382" cy="4756150"/>
        </p:xfrm>
        <a:graphic>
          <a:graphicData uri="http://schemas.openxmlformats.org/drawingml/2006/table">
            <a:tbl>
              <a:tblPr rtl="1"/>
              <a:tblGrid>
                <a:gridCol w="330200"/>
                <a:gridCol w="1360510"/>
                <a:gridCol w="1198554"/>
                <a:gridCol w="784220"/>
                <a:gridCol w="677858"/>
                <a:gridCol w="652458"/>
                <a:gridCol w="4440210"/>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يتوقع من الطالب ان:</a:t>
                      </a:r>
                    </a:p>
                    <a:p>
                      <a:r>
                        <a:rPr lang="ar-JO" sz="1400" dirty="0" smtClean="0"/>
                        <a:t>يرتب مجموعة من الاعداد تصاعديا</a:t>
                      </a:r>
                    </a:p>
                    <a:p>
                      <a:endParaRPr lang="ar-JO" sz="1400" dirty="0" smtClean="0"/>
                    </a:p>
                    <a:p>
                      <a:endParaRPr lang="ar-JO" sz="1400" dirty="0" smtClean="0"/>
                    </a:p>
                    <a:p>
                      <a:endParaRPr lang="ar-JO" sz="1400" dirty="0" smtClean="0"/>
                    </a:p>
                    <a:p>
                      <a:endParaRPr lang="ar-JO" sz="1400" dirty="0" smtClean="0"/>
                    </a:p>
                    <a:p>
                      <a:endParaRPr lang="ar-JO" sz="1400" dirty="0" smtClean="0"/>
                    </a:p>
                    <a:p>
                      <a:endParaRPr lang="ar-JO" sz="1400" dirty="0" smtClean="0"/>
                    </a:p>
                    <a:p>
                      <a:endParaRPr lang="ar-JO" sz="1400" dirty="0" smtClean="0"/>
                    </a:p>
                    <a:p>
                      <a:endParaRPr lang="ar-JO" sz="1400" dirty="0" smtClean="0"/>
                    </a:p>
                    <a:p>
                      <a:endParaRPr lang="ar-JO" sz="140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JO" sz="1400" dirty="0" smtClean="0"/>
                        <a:t>يرتب مجموعة من الاعداد  تنازليا</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400" dirty="0" smtClean="0"/>
                        <a:t>بطاقات الاعداد والكتاب المدرسي والبيئة الصفية</a:t>
                      </a:r>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en-US"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p>
                      <a:pPr algn="ctr"/>
                      <a:endParaRPr lang="ar-JO" sz="14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 مفهوم العدد التالي والعدد الاكبر للتوصل الى مفهوم الترتيب التصاعدي وذلك من خلال طرح الأسئلة التالية:</a:t>
                      </a:r>
                      <a:r>
                        <a:rPr lang="ar-JO" sz="1200" baseline="0" dirty="0" smtClean="0"/>
                        <a:t> </a:t>
                      </a:r>
                      <a:r>
                        <a:rPr lang="ar-JO" sz="1200" dirty="0" smtClean="0"/>
                        <a:t>ما العدد التالي للعدد(1)؟ما العدد التالي للعدد(2)؟وهكذا</a:t>
                      </a:r>
                    </a:p>
                    <a:p>
                      <a:r>
                        <a:rPr lang="ar-JO" sz="1200" dirty="0" smtClean="0"/>
                        <a:t>ابين ان العدد 2 اكبر من العدد 1 والعدد3 اكبر من العدد2</a:t>
                      </a:r>
                      <a:r>
                        <a:rPr lang="ar-JO" sz="1200" baseline="0" dirty="0" smtClean="0"/>
                        <a:t> اي ان الترتيب من الاصغر الى الاكبر هو 1,2,3,وهكذا</a:t>
                      </a:r>
                    </a:p>
                    <a:p>
                      <a:endParaRPr lang="ar-JO" sz="1200" baseline="0" dirty="0" smtClean="0"/>
                    </a:p>
                    <a:p>
                      <a:r>
                        <a:rPr lang="ar-JO" sz="1200" baseline="0" dirty="0" smtClean="0"/>
                        <a:t>اكتب الاعداد التالية على السبورة(2,6,9)اغطي العدد 6 واطلب الى احد الطلبة ان يضع دائرة حول العدد الاصغر ثم اكشف عن العدد6 واغطي العدد 9 ثم اطلب من الطالب ان يضع دائرة حول العدد الاصغر اخبر الطلبة اذن ان اصغر الاعداد هو 2 لذلك نشطبه ونكتبه جانبا ثم اي الاصغر ال9ام6 نشطب ال6 ونكتبه بجانب 2 وهكذا 2 6 9 اقدم المفهوم الترتيب التصاعدي هو ان ترتب الاعداد من الصغير الى الكبير اكرر النشاط </a:t>
                      </a:r>
                    </a:p>
                    <a:p>
                      <a:r>
                        <a:rPr lang="ar-JO" sz="1200" baseline="0" dirty="0" smtClean="0"/>
                        <a:t>اكلف الطلبة حل تدريب </a:t>
                      </a:r>
                    </a:p>
                    <a:p>
                      <a:endParaRPr lang="ar-JO" sz="1200" baseline="0" dirty="0" smtClean="0"/>
                    </a:p>
                    <a:p>
                      <a:endParaRPr lang="ar-JO" sz="1200" baseline="0" dirty="0" smtClean="0"/>
                    </a:p>
                    <a:p>
                      <a:r>
                        <a:rPr lang="ar-JO" sz="1200" baseline="0" dirty="0" smtClean="0"/>
                        <a:t>اقدم مفهوم الترتيب التنازلي بالطريقة نفسها</a:t>
                      </a:r>
                    </a:p>
                    <a:p>
                      <a:endParaRPr lang="ar-JO" sz="1200" baseline="0" dirty="0" smtClean="0"/>
                    </a:p>
                    <a:p>
                      <a:r>
                        <a:rPr lang="ar-JO" sz="1200" baseline="0" dirty="0" smtClean="0"/>
                        <a:t>ارسم خط الاعداد على اللوح وتدريب الطلبة على كتابة الاعداد عليه</a:t>
                      </a:r>
                    </a:p>
                    <a:p>
                      <a:endParaRPr lang="ar-JO" sz="1200" baseline="0" dirty="0" smtClean="0"/>
                    </a:p>
                    <a:p>
                      <a:r>
                        <a:rPr lang="ar-JO" sz="1200" baseline="0" dirty="0" smtClean="0"/>
                        <a:t>اوجه الطلبة الى تنفيذ أنشطة الكتاب</a:t>
                      </a:r>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dirty="0" smtClean="0"/>
                        <a:t>10</a:t>
                      </a:r>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20</a:t>
                      </a:r>
                    </a:p>
                    <a:p>
                      <a:endParaRPr lang="ar-JO" sz="1200" dirty="0" smtClean="0"/>
                    </a:p>
                    <a:p>
                      <a:endParaRPr lang="ar-JO" sz="1200" dirty="0" smtClean="0"/>
                    </a:p>
                    <a:p>
                      <a:endParaRPr lang="ar-JO" sz="1200" dirty="0" smtClean="0"/>
                    </a:p>
                    <a:p>
                      <a:endParaRPr lang="ar-JO" sz="1200" dirty="0" smtClean="0"/>
                    </a:p>
                    <a:p>
                      <a:r>
                        <a:rPr lang="ar-JO" sz="1200" dirty="0" smtClean="0"/>
                        <a:t>10</a:t>
                      </a:r>
                    </a:p>
                    <a:p>
                      <a:endParaRPr lang="ar-JO" sz="1200" dirty="0" smtClean="0"/>
                    </a:p>
                    <a:p>
                      <a:endParaRPr lang="ar-JO" sz="1200" dirty="0" smtClean="0"/>
                    </a:p>
                    <a:p>
                      <a:endParaRPr lang="ar-JO" sz="1200" dirty="0" smtClean="0"/>
                    </a:p>
                    <a:p>
                      <a:r>
                        <a:rPr lang="en-US" sz="1200" dirty="0" smtClean="0"/>
                        <a:t>40</a:t>
                      </a:r>
                      <a:endParaRPr lang="ar-JO" sz="1200" dirty="0" smtClean="0"/>
                    </a:p>
                    <a:p>
                      <a:endParaRPr lang="ar-JO" sz="1200" dirty="0" smtClean="0"/>
                    </a:p>
                    <a:p>
                      <a:r>
                        <a:rPr lang="en-US" sz="1200" dirty="0" smtClean="0"/>
                        <a:t>40</a:t>
                      </a:r>
                      <a:endParaRPr lang="ar-JO" sz="1200" dirty="0" smtClean="0"/>
                    </a:p>
                    <a:p>
                      <a:endParaRPr lang="ar-JO" sz="1200" dirty="0" smtClean="0"/>
                    </a:p>
                    <a:p>
                      <a:r>
                        <a:rPr lang="en-US" sz="1200" dirty="0" smtClean="0"/>
                        <a:t>40</a:t>
                      </a:r>
                      <a:endParaRPr lang="ar-JO" sz="12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الحصص:4</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4698" y="185739"/>
            <a:ext cx="5872120"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ترتيب الاعداد               </a:t>
            </a:r>
            <a:r>
              <a:rPr lang="ar-JO" sz="1200" dirty="0">
                <a:latin typeface="Calibri" pitchFamily="34" charset="0"/>
              </a:rPr>
              <a:t>عنوان </a:t>
            </a:r>
            <a:r>
              <a:rPr lang="ar-JO" sz="1200" dirty="0" smtClean="0">
                <a:latin typeface="Calibri" pitchFamily="34" charset="0"/>
              </a:rPr>
              <a:t>الدرس:الترتيب التصاعدي والتنازلي</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195471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1499125499"/>
              </p:ext>
            </p:extLst>
          </p:nvPr>
        </p:nvGraphicFramePr>
        <p:xfrm>
          <a:off x="1618" y="838200"/>
          <a:ext cx="9904382" cy="4649470"/>
        </p:xfrm>
        <a:graphic>
          <a:graphicData uri="http://schemas.openxmlformats.org/drawingml/2006/table">
            <a:tbl>
              <a:tblPr rtl="1"/>
              <a:tblGrid>
                <a:gridCol w="330200"/>
                <a:gridCol w="1901844"/>
                <a:gridCol w="1219192"/>
                <a:gridCol w="851689"/>
                <a:gridCol w="654837"/>
                <a:gridCol w="652458"/>
                <a:gridCol w="3833790"/>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يتوقع من الطالب ان:</a:t>
                      </a:r>
                    </a:p>
                    <a:p>
                      <a:r>
                        <a:rPr lang="ar-JO" sz="1400" dirty="0" smtClean="0"/>
                        <a:t>يعد تصاعديا</a:t>
                      </a:r>
                      <a:r>
                        <a:rPr lang="ar-JO" sz="1400" baseline="0" dirty="0" smtClean="0"/>
                        <a:t> على خط الاعداد واحدات او اثنينات في كل مرة</a:t>
                      </a:r>
                    </a:p>
                    <a:p>
                      <a:endParaRPr lang="ar-JO" sz="1400" baseline="0" dirty="0" smtClean="0"/>
                    </a:p>
                    <a:p>
                      <a:endParaRPr lang="ar-JO" sz="1400" baseline="0" dirty="0" smtClean="0"/>
                    </a:p>
                    <a:p>
                      <a:endParaRPr lang="ar-JO" sz="1400" baseline="0" dirty="0" smtClean="0"/>
                    </a:p>
                    <a:p>
                      <a:endParaRPr lang="ar-JO" sz="14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JO" sz="1400" dirty="0" smtClean="0"/>
                        <a:t>يعد تنازليا</a:t>
                      </a:r>
                      <a:r>
                        <a:rPr lang="ar-JO" sz="1400" baseline="0" dirty="0" smtClean="0"/>
                        <a:t> على خط الاعداد واحدات او اثنينات في كل مرة</a:t>
                      </a:r>
                    </a:p>
                    <a:p>
                      <a:endParaRPr lang="ar-JO" sz="1400" dirty="0" smtClean="0"/>
                    </a:p>
                    <a:p>
                      <a:endParaRPr lang="ar-JO" sz="1400" dirty="0" smtClean="0"/>
                    </a:p>
                    <a:p>
                      <a:endParaRPr lang="ar-JO" sz="14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400" dirty="0" smtClean="0"/>
                        <a:t>بطاقات الاعداد والكتاب المدرسي والبيئة الصفية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التعلم من خلال النشاط</a:t>
                      </a:r>
                      <a:endParaRPr lang="en-US" sz="1400" dirty="0" smtClean="0"/>
                    </a:p>
                    <a:p>
                      <a:pPr algn="ctr"/>
                      <a:endParaRPr lang="ar-JO" sz="1400" dirty="0" smtClean="0"/>
                    </a:p>
                    <a:p>
                      <a:pPr algn="ctr"/>
                      <a:endParaRPr lang="ar-JO" sz="1400" dirty="0" smtClean="0"/>
                    </a:p>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400" dirty="0" smtClean="0"/>
                        <a:t>الورقة والقلم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اكتب الاعداد من(0-9)على تسع</a:t>
                      </a:r>
                      <a:r>
                        <a:rPr lang="ar-JO" sz="1200" baseline="0" dirty="0" smtClean="0"/>
                        <a:t> بلاطات متتالية في الساحة المدرسية لتشكيل خط الاعداد</a:t>
                      </a:r>
                    </a:p>
                    <a:p>
                      <a:endParaRPr lang="ar-JO" sz="1200" baseline="0" dirty="0" smtClean="0"/>
                    </a:p>
                    <a:p>
                      <a:r>
                        <a:rPr lang="ar-JO" sz="1200" baseline="0" dirty="0" smtClean="0"/>
                        <a:t>اكلف احد الطلبة بالوقوف على البلاطة رقم صفر واطلب منه ان يتحرك الى البلاطة التالية ويذكر بصوت مرتفع رقم البلاطة التي يقف عليها واكرر ذلك حتى البلاط رقم 9</a:t>
                      </a:r>
                    </a:p>
                    <a:p>
                      <a:endParaRPr lang="ar-JO" sz="1200" baseline="0" dirty="0" smtClean="0"/>
                    </a:p>
                    <a:p>
                      <a:r>
                        <a:rPr lang="ar-JO" sz="1200" baseline="0" dirty="0" smtClean="0"/>
                        <a:t>اكرر النشاط</a:t>
                      </a:r>
                    </a:p>
                    <a:p>
                      <a:endParaRPr lang="ar-JO" sz="1200" baseline="0" dirty="0" smtClean="0"/>
                    </a:p>
                    <a:p>
                      <a:r>
                        <a:rPr lang="ar-JO" sz="1200" baseline="0" dirty="0" smtClean="0"/>
                        <a:t>اكلف احد الطلبة الوقوف على البلاطة رقم 9 واطلب منه ان يتحرك الى البلاطة السابقة لها ويذكر بصوت مرتفع رقم البلاطة التي يقف عليها اكرر ذلك حتى البلاطة رقم صفر</a:t>
                      </a:r>
                    </a:p>
                    <a:p>
                      <a:endParaRPr lang="ar-JO" sz="1200" baseline="0" dirty="0" smtClean="0"/>
                    </a:p>
                    <a:p>
                      <a:r>
                        <a:rPr lang="ar-JO" sz="1200" baseline="0" dirty="0" smtClean="0"/>
                        <a:t>اكرر النشاط</a:t>
                      </a:r>
                    </a:p>
                    <a:p>
                      <a:endParaRPr lang="ar-JO" sz="1200" baseline="0" dirty="0" smtClean="0"/>
                    </a:p>
                    <a:p>
                      <a:r>
                        <a:rPr lang="ar-JO" sz="1200" baseline="0" dirty="0" smtClean="0"/>
                        <a:t>اكلف الطلبة بتنفيذ التدريب الاول والثالث من الدرس </a:t>
                      </a:r>
                    </a:p>
                    <a:p>
                      <a:endParaRPr lang="ar-JO" sz="1200" baseline="0" dirty="0" smtClean="0"/>
                    </a:p>
                    <a:p>
                      <a:r>
                        <a:rPr lang="ar-JO" sz="1200" baseline="0" dirty="0" smtClean="0"/>
                        <a:t>اكلف احد الطلبة بالوقوف على البلاطة رقم صفر واطلب منه ان يتحرك بلاطتين معا ويذكر بصوت عال رقم البلاطة التي يقف عليها اكرر النشاط</a:t>
                      </a:r>
                    </a:p>
                    <a:p>
                      <a:endParaRPr lang="ar-JO" sz="1200" baseline="0" dirty="0" smtClean="0"/>
                    </a:p>
                    <a:p>
                      <a:r>
                        <a:rPr lang="ar-JO" sz="1200" baseline="0" dirty="0" smtClean="0"/>
                        <a:t>اكلف الطلبة حل أنشطة الكتاب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10</a:t>
                      </a:r>
                    </a:p>
                    <a:p>
                      <a:endParaRPr lang="ar-JO" sz="1200" dirty="0" smtClean="0"/>
                    </a:p>
                    <a:p>
                      <a:endParaRPr lang="ar-JO" sz="1200" dirty="0" smtClean="0"/>
                    </a:p>
                    <a:p>
                      <a:r>
                        <a:rPr lang="ar-JO" sz="1200" dirty="0" smtClean="0"/>
                        <a:t>10</a:t>
                      </a:r>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10</a:t>
                      </a:r>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10</a:t>
                      </a:r>
                    </a:p>
                    <a:p>
                      <a:endParaRPr lang="ar-JO" sz="1200" dirty="0" smtClean="0"/>
                    </a:p>
                    <a:p>
                      <a:r>
                        <a:rPr lang="ar-JO" sz="1200" dirty="0" smtClean="0"/>
                        <a:t>10</a:t>
                      </a:r>
                    </a:p>
                    <a:p>
                      <a:endParaRPr lang="ar-JO" sz="1200" dirty="0" smtClean="0"/>
                    </a:p>
                    <a:p>
                      <a:endParaRPr lang="ar-JO" sz="1200" dirty="0" smtClean="0"/>
                    </a:p>
                    <a:p>
                      <a:r>
                        <a:rPr lang="ar-JO" sz="1200" dirty="0" smtClean="0"/>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الحصص:2</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1090156" y="185739"/>
            <a:ext cx="4777270"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ترتيب الاعداد          </a:t>
            </a:r>
            <a:r>
              <a:rPr lang="ar-JO" sz="1200" dirty="0">
                <a:latin typeface="Calibri" pitchFamily="34" charset="0"/>
              </a:rPr>
              <a:t>عنوان </a:t>
            </a:r>
            <a:r>
              <a:rPr lang="ar-JO" sz="1200" dirty="0" smtClean="0">
                <a:latin typeface="Calibri" pitchFamily="34" charset="0"/>
              </a:rPr>
              <a:t>الدرس:العد القفزي</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942821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2136374131"/>
              </p:ext>
            </p:extLst>
          </p:nvPr>
        </p:nvGraphicFramePr>
        <p:xfrm>
          <a:off x="1618" y="838200"/>
          <a:ext cx="9904382" cy="4649470"/>
        </p:xfrm>
        <a:graphic>
          <a:graphicData uri="http://schemas.openxmlformats.org/drawingml/2006/table">
            <a:tbl>
              <a:tblPr rtl="1"/>
              <a:tblGrid>
                <a:gridCol w="330200"/>
                <a:gridCol w="2177274"/>
                <a:gridCol w="913203"/>
                <a:gridCol w="882248"/>
                <a:gridCol w="675475"/>
                <a:gridCol w="601658"/>
                <a:gridCol w="38639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يتوقع من الطالب ان:</a:t>
                      </a:r>
                    </a:p>
                    <a:p>
                      <a:r>
                        <a:rPr lang="ar-JO" sz="1400" dirty="0" smtClean="0"/>
                        <a:t>يحدد مواقع الاعداد الترتيبية من واحد الى تسعة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400" dirty="0" smtClean="0"/>
                        <a:t>بطاقات الاعداد والكتاب المدرسي والبيئة الصفية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التعلم من خلال النشاط</a:t>
                      </a:r>
                      <a:endParaRPr lang="en-US" sz="1400" dirty="0" smtClean="0"/>
                    </a:p>
                    <a:p>
                      <a:pPr algn="ctr"/>
                      <a:endParaRPr lang="ar-JO" sz="1400" dirty="0" smtClean="0"/>
                    </a:p>
                    <a:p>
                      <a:pPr algn="ctr"/>
                      <a:endParaRPr lang="ar-JO" sz="1400" dirty="0" smtClean="0"/>
                    </a:p>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en-US"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اطلب من تسعة طلاب ان يصطفوا بشكل مستقيم ووجوههم نحو اليمين وان يذكر كل منهم العدد الموافق لترتيبه</a:t>
                      </a:r>
                    </a:p>
                    <a:p>
                      <a:r>
                        <a:rPr lang="ar-JO" sz="1200" dirty="0" smtClean="0"/>
                        <a:t>اسال الطلبة:</a:t>
                      </a:r>
                    </a:p>
                    <a:p>
                      <a:r>
                        <a:rPr lang="ar-JO" sz="1200" dirty="0" smtClean="0"/>
                        <a:t>هل يقف الطلبة في صف بشكل مستقيم؟</a:t>
                      </a:r>
                    </a:p>
                    <a:p>
                      <a:r>
                        <a:rPr lang="ar-JO" sz="1200" dirty="0" smtClean="0"/>
                        <a:t>هل الجميع بالاتجاه نفسه؟</a:t>
                      </a:r>
                    </a:p>
                    <a:p>
                      <a:r>
                        <a:rPr lang="ar-JO" sz="1200" dirty="0" smtClean="0"/>
                        <a:t>من الاول</a:t>
                      </a:r>
                      <a:r>
                        <a:rPr lang="ar-JO" sz="1200" baseline="0" dirty="0" smtClean="0"/>
                        <a:t> بالصف؟</a:t>
                      </a:r>
                    </a:p>
                    <a:p>
                      <a:r>
                        <a:rPr lang="ar-JO" sz="1200" baseline="0" dirty="0" smtClean="0"/>
                        <a:t>من الثاني؟</a:t>
                      </a:r>
                      <a:r>
                        <a:rPr lang="ar-JO" sz="1200" baseline="0" dirty="0"/>
                        <a:t> </a:t>
                      </a:r>
                      <a:r>
                        <a:rPr lang="ar-JO" sz="1200" baseline="0" dirty="0" smtClean="0"/>
                        <a:t> وهكذا</a:t>
                      </a:r>
                    </a:p>
                    <a:p>
                      <a:endParaRPr lang="ar-JO" sz="1200" baseline="0" dirty="0" smtClean="0"/>
                    </a:p>
                    <a:p>
                      <a:r>
                        <a:rPr lang="ar-JO" sz="1200" baseline="0" dirty="0" smtClean="0"/>
                        <a:t>اطلب من الطالب الرابع ان يرفع يده وكذلك الثامن.......</a:t>
                      </a:r>
                    </a:p>
                    <a:p>
                      <a:endParaRPr lang="ar-JO" sz="1200" baseline="0" dirty="0" smtClean="0"/>
                    </a:p>
                    <a:p>
                      <a:r>
                        <a:rPr lang="ar-JO" sz="1200" baseline="0" dirty="0" smtClean="0"/>
                        <a:t>اطلب من الطالب الثالث ان يذكر ترتيب الطالب السابق له والطالب التالي له</a:t>
                      </a:r>
                    </a:p>
                    <a:p>
                      <a:endParaRPr lang="ar-JO" sz="1200" baseline="0" dirty="0" smtClean="0"/>
                    </a:p>
                    <a:p>
                      <a:r>
                        <a:rPr lang="ar-JO" sz="1200" baseline="0" dirty="0" smtClean="0"/>
                        <a:t>اكلف احد الطلبة ذكر موقع احد زملائه وموقع الطالب السابق له وهكذا</a:t>
                      </a:r>
                    </a:p>
                    <a:p>
                      <a:r>
                        <a:rPr lang="ar-JO" sz="1200" baseline="0" dirty="0" smtClean="0"/>
                        <a:t>اطلب من الطلبة ان يلتفتوا نحو اليسار واوجه السؤال:من الاول في الصف الجديد؟...الخ</a:t>
                      </a:r>
                    </a:p>
                    <a:p>
                      <a:endParaRPr lang="ar-JO" sz="1200" baseline="0" dirty="0" smtClean="0"/>
                    </a:p>
                    <a:p>
                      <a:r>
                        <a:rPr lang="ar-JO" sz="1200" baseline="0" dirty="0" smtClean="0"/>
                        <a:t>اوجه الطلبة الى حل أنشطة الكتاب بعد توضيح المطلوب </a:t>
                      </a:r>
                    </a:p>
                    <a:p>
                      <a:r>
                        <a:rPr lang="ar-JO" sz="1200" baseline="0" dirty="0" smtClean="0"/>
                        <a:t>اتجول بين الطلاب اعزز الاجابة الصحيحة واصوب الخاطئة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ar-JO" sz="1200" dirty="0" smtClean="0"/>
                    </a:p>
                    <a:p>
                      <a:r>
                        <a:rPr lang="ar-JO" sz="1200" dirty="0" smtClean="0"/>
                        <a:t>10</a:t>
                      </a:r>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10</a:t>
                      </a:r>
                    </a:p>
                    <a:p>
                      <a:endParaRPr lang="ar-JO" sz="1200" dirty="0" smtClean="0"/>
                    </a:p>
                    <a:p>
                      <a:r>
                        <a:rPr lang="ar-JO" sz="1200" dirty="0" smtClean="0"/>
                        <a:t>10</a:t>
                      </a:r>
                    </a:p>
                    <a:p>
                      <a:endParaRPr lang="ar-JO" sz="1200" dirty="0" smtClean="0"/>
                    </a:p>
                    <a:p>
                      <a:r>
                        <a:rPr lang="ar-JO" sz="1200" dirty="0" smtClean="0"/>
                        <a:t>10</a:t>
                      </a:r>
                    </a:p>
                    <a:p>
                      <a:endParaRPr lang="ar-JO" sz="1200" dirty="0" smtClean="0"/>
                    </a:p>
                    <a:p>
                      <a:endParaRPr lang="ar-JO" sz="1200" dirty="0" smtClean="0"/>
                    </a:p>
                    <a:p>
                      <a:endParaRPr lang="en-US" sz="1200" dirty="0" smtClean="0"/>
                    </a:p>
                    <a:p>
                      <a:endParaRPr lang="ar-JO" sz="1200" dirty="0" smtClean="0"/>
                    </a:p>
                    <a:p>
                      <a:r>
                        <a:rPr lang="en-US" sz="1200" dirty="0" smtClean="0"/>
                        <a:t>40</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الحصص</a:t>
            </a:r>
            <a:r>
              <a:rPr lang="ar-JO" sz="1200" dirty="0" smtClean="0">
                <a:latin typeface="Calibri" pitchFamily="34" charset="0"/>
              </a:rPr>
              <a:t>: 2</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650928" y="185739"/>
            <a:ext cx="5216493"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a:t>
            </a:r>
            <a:r>
              <a:rPr lang="ar-JO" sz="1200" dirty="0" smtClean="0">
                <a:latin typeface="Calibri" pitchFamily="34" charset="0"/>
              </a:rPr>
              <a:t>: ترتيب الاعداد                 </a:t>
            </a:r>
            <a:r>
              <a:rPr lang="ar-JO" sz="1200" dirty="0">
                <a:latin typeface="Calibri" pitchFamily="34" charset="0"/>
              </a:rPr>
              <a:t>عنوان </a:t>
            </a:r>
            <a:r>
              <a:rPr lang="ar-JO" sz="1200" dirty="0" smtClean="0">
                <a:latin typeface="Calibri" pitchFamily="34" charset="0"/>
              </a:rPr>
              <a:t>الدرس: العدد الترتيبي</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121662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1451556359"/>
              </p:ext>
            </p:extLst>
          </p:nvPr>
        </p:nvGraphicFramePr>
        <p:xfrm>
          <a:off x="1618" y="838200"/>
          <a:ext cx="9904382" cy="4649470"/>
        </p:xfrm>
        <a:graphic>
          <a:graphicData uri="http://schemas.openxmlformats.org/drawingml/2006/table">
            <a:tbl>
              <a:tblPr rtl="1"/>
              <a:tblGrid>
                <a:gridCol w="330200"/>
                <a:gridCol w="2177274"/>
                <a:gridCol w="913203"/>
                <a:gridCol w="882248"/>
                <a:gridCol w="756437"/>
                <a:gridCol w="627058"/>
                <a:gridCol w="3757590"/>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endParaRPr lang="ar-JO" sz="1200" dirty="0"/>
                    </a:p>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يحدد</a:t>
                      </a:r>
                      <a:r>
                        <a:rPr lang="ar-JO" sz="1200" baseline="0" dirty="0" smtClean="0"/>
                        <a:t> مكونات الاعداد التي اقل من عشرة</a:t>
                      </a:r>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تمثيل العدد الطبيعي الاقل من 10 بعدة طرق</a:t>
                      </a:r>
                      <a:endParaRPr lang="ar-JO" sz="12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البيئة الصفية والكتاب المدرسي</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التعلم من خلال النشاط</a:t>
                      </a:r>
                      <a:endParaRPr lang="en-US" sz="1400" dirty="0" smtClean="0"/>
                    </a:p>
                    <a:p>
                      <a:pPr algn="ctr"/>
                      <a:endParaRPr lang="en-US" sz="1400" dirty="0" smtClean="0"/>
                    </a:p>
                    <a:p>
                      <a:pPr algn="ctr"/>
                      <a:endParaRPr lang="ar-JO" sz="1400" dirty="0" smtClean="0"/>
                    </a:p>
                    <a:p>
                      <a:pPr algn="ctr"/>
                      <a:endParaRPr lang="ar-JO" sz="1400" dirty="0" smtClean="0"/>
                    </a:p>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الملاحظة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اخبر الاطفال ان الاعداد من(0-9)سوف تلعب اليوم لعبة جميلة ثم اكتب الاعداد بالتسلسل 0  1  2  3  4  5   6 7  8  9 </a:t>
                      </a:r>
                    </a:p>
                    <a:p>
                      <a:r>
                        <a:rPr lang="ar-JO" sz="1200" dirty="0" smtClean="0"/>
                        <a:t>اخبر الطلبة ان الاول من الاعداد دائما يلعب مع الاخير ويتبادلا الادوار</a:t>
                      </a:r>
                    </a:p>
                    <a:p>
                      <a:r>
                        <a:rPr lang="ar-JO" sz="1200" dirty="0" smtClean="0"/>
                        <a:t>0+9=9</a:t>
                      </a:r>
                      <a:r>
                        <a:rPr lang="ar-JO" sz="1200" baseline="0" dirty="0" smtClean="0"/>
                        <a:t>  9+0=9 وان العدد الثاني يلعب مع العدد قبل الاخير</a:t>
                      </a:r>
                    </a:p>
                    <a:p>
                      <a:r>
                        <a:rPr lang="ar-JO" sz="1200" baseline="0" dirty="0" smtClean="0"/>
                        <a:t>1+8=9  8+1=9 وهكذا بهذه الطريقة اوضح لهم مكونات الاعداد طبعا اكرر النشاط  لاعداد اخرى</a:t>
                      </a:r>
                    </a:p>
                    <a:p>
                      <a:endParaRPr lang="ar-JO" sz="1200" baseline="0" dirty="0" smtClean="0"/>
                    </a:p>
                    <a:p>
                      <a:r>
                        <a:rPr lang="ar-JO" sz="1200" baseline="0" dirty="0" smtClean="0"/>
                        <a:t>اخبر الطلبة ان الطريقة السابقة نستطيع من خلالها ان نستخرج طرق تمثيل الاعداد واوضح لهم الطريقة</a:t>
                      </a:r>
                    </a:p>
                    <a:p>
                      <a:endParaRPr lang="ar-JO" sz="1200" baseline="0" dirty="0" smtClean="0"/>
                    </a:p>
                    <a:p>
                      <a:r>
                        <a:rPr lang="ar-JO" sz="1200" baseline="0" dirty="0" smtClean="0"/>
                        <a:t>اوجه الطلبة الى أنشطة الكتاب اوضح لهم المطلوب واتجول بينهم اعزز الإجابات الصحيحة واصوب الخاطئة</a:t>
                      </a:r>
                    </a:p>
                    <a:p>
                      <a:endParaRPr lang="ar-JO" sz="1200" baseline="0" dirty="0" smtClean="0"/>
                    </a:p>
                    <a:p>
                      <a:endParaRPr lang="ar-JO" sz="1200" baseline="0" dirty="0" smtClean="0"/>
                    </a:p>
                    <a:p>
                      <a:r>
                        <a:rPr lang="ar-JO" sz="1200" baseline="0" dirty="0" smtClean="0"/>
                        <a:t>اوزع على الطلبة ورقة عمل واطلب من الطلبة القيام بحلها</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dirty="0" smtClean="0"/>
                        <a:t>40</a:t>
                      </a:r>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en-US" sz="1200" dirty="0" smtClean="0"/>
                        <a:t>40</a:t>
                      </a:r>
                      <a:endParaRPr lang="ar-JO" sz="1200" dirty="0" smtClean="0"/>
                    </a:p>
                    <a:p>
                      <a:endParaRPr lang="ar-JO" sz="1200" dirty="0" smtClean="0"/>
                    </a:p>
                    <a:p>
                      <a:endParaRPr lang="ar-JO" sz="1200" dirty="0" smtClean="0"/>
                    </a:p>
                    <a:p>
                      <a:r>
                        <a:rPr lang="en-US" sz="1200" dirty="0" smtClean="0"/>
                        <a:t>40</a:t>
                      </a:r>
                      <a:endParaRPr lang="ar-JO" sz="1200" dirty="0" smtClean="0"/>
                    </a:p>
                    <a:p>
                      <a:endParaRPr lang="ar-JO" sz="1200" dirty="0" smtClean="0"/>
                    </a:p>
                    <a:p>
                      <a:endParaRPr lang="ar-JO" sz="1200" dirty="0" smtClean="0"/>
                    </a:p>
                    <a:p>
                      <a:endParaRPr lang="ar-JO" sz="1200" dirty="0" smtClean="0"/>
                    </a:p>
                    <a:p>
                      <a:r>
                        <a:rPr lang="en-US" sz="1200" dirty="0" smtClean="0"/>
                        <a:t>40</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الحصص:4</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463377" y="185739"/>
            <a:ext cx="5404043"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الجمع ضمن العدد9                </a:t>
            </a:r>
            <a:r>
              <a:rPr lang="ar-JO" sz="1200" dirty="0">
                <a:latin typeface="Calibri" pitchFamily="34" charset="0"/>
              </a:rPr>
              <a:t>عنوان </a:t>
            </a:r>
            <a:r>
              <a:rPr lang="ar-JO" sz="1200" dirty="0" smtClean="0">
                <a:latin typeface="Calibri" pitchFamily="34" charset="0"/>
              </a:rPr>
              <a:t>الدرس: مكونات العدد</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442322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2601919940"/>
              </p:ext>
            </p:extLst>
          </p:nvPr>
        </p:nvGraphicFramePr>
        <p:xfrm>
          <a:off x="1618" y="838200"/>
          <a:ext cx="9904382" cy="4725670"/>
        </p:xfrm>
        <a:graphic>
          <a:graphicData uri="http://schemas.openxmlformats.org/drawingml/2006/table">
            <a:tbl>
              <a:tblPr rtl="1"/>
              <a:tblGrid>
                <a:gridCol w="330200"/>
                <a:gridCol w="1517672"/>
                <a:gridCol w="955668"/>
                <a:gridCol w="814382"/>
                <a:gridCol w="657220"/>
                <a:gridCol w="571496"/>
                <a:gridCol w="459737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 من الطالب ان:</a:t>
                      </a:r>
                    </a:p>
                    <a:p>
                      <a:r>
                        <a:rPr lang="ar-JO" sz="1200" dirty="0" smtClean="0"/>
                        <a:t>يتعرف مفهوم الجمع</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يتعرف معنى كلمة مجموع واشارتي الجمع والمساواة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بطاقات الاعداد والعيدان</a:t>
                      </a:r>
                      <a:r>
                        <a:rPr lang="ar-JO" sz="1200" baseline="0" dirty="0" smtClean="0"/>
                        <a:t> والبيئة الصفية والكتاب المدرسي</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400" dirty="0" smtClean="0"/>
                        <a:t>التعلم التعاوني</a:t>
                      </a:r>
                      <a:endParaRPr lang="en-US"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en-US"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en-US"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ar-JO" sz="1400" dirty="0" smtClean="0"/>
                        <a:t>التدريس المباشر</a:t>
                      </a:r>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ar-JO" sz="1400" dirty="0" smtClean="0"/>
                        <a:t>العمل في الكتاب المدرسي</a:t>
                      </a:r>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4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اطلب من الطلبة النظر الى راس الصفحة الأولى من الدرس والتحدث عما يشاهده فيها</a:t>
                      </a:r>
                    </a:p>
                    <a:p>
                      <a:r>
                        <a:rPr lang="ar-JO" sz="1200" dirty="0" smtClean="0"/>
                        <a:t>اوجه الأسئلة الاتية:كم فراشة في الجهة اليمنى؟كم</a:t>
                      </a:r>
                      <a:r>
                        <a:rPr lang="ar-JO" sz="1200" baseline="0" dirty="0" smtClean="0"/>
                        <a:t> فراشة في الجهة اليسرى؟ كم عدد الفراشات في الصورة كلها؟ استخدم الرسم على السبورة عرض امثلة اخرى</a:t>
                      </a:r>
                    </a:p>
                    <a:p>
                      <a:endParaRPr lang="ar-JO" sz="800" baseline="0" dirty="0" smtClean="0"/>
                    </a:p>
                    <a:p>
                      <a:r>
                        <a:rPr lang="ar-JO" sz="1200" baseline="0" dirty="0" smtClean="0"/>
                        <a:t>اوزع على الطلبة اقلام رصاص من لونين وكاسين اطلب منهم وضع كل لون في كاس وعد الاقلام في الكاس الاول ثم عد الاقلام في الكاس الثاني ثم عد جميع الاقلام اكرر النشاك باستخدام محسوسات اخرى</a:t>
                      </a:r>
                    </a:p>
                    <a:p>
                      <a:endParaRPr lang="ar-JO" sz="800" baseline="0" dirty="0" smtClean="0"/>
                    </a:p>
                    <a:p>
                      <a:r>
                        <a:rPr lang="ar-JO" sz="1200" baseline="0" dirty="0" smtClean="0"/>
                        <a:t>اكلف الطلبة حل أنشطة الكتاب بعد ان اوضح المطلوب اتجول بينهم اعزز الإجابات الصحيحة واصوب الخاطئة</a:t>
                      </a:r>
                    </a:p>
                    <a:p>
                      <a:endParaRPr lang="ar-JO" sz="800" baseline="0" dirty="0" smtClean="0"/>
                    </a:p>
                    <a:p>
                      <a:r>
                        <a:rPr lang="ar-JO" sz="1200" baseline="0" dirty="0" smtClean="0"/>
                        <a:t>اطلب من احد الطلبة الوقوف أمام الصف ثم اسال الطلبة كم طالبا يقف أمام الصف؟اطلب من طالبين اخرين ان يقفوا أمام الصف ثم اسال كم طالبا يقف الان أمام الصف؟ اكرر النشاط</a:t>
                      </a:r>
                    </a:p>
                    <a:p>
                      <a:r>
                        <a:rPr lang="ar-JO" sz="1200" baseline="0" dirty="0" smtClean="0"/>
                        <a:t>اعطي امثلة اخرى لتوضيح المفهوم</a:t>
                      </a:r>
                    </a:p>
                    <a:p>
                      <a:r>
                        <a:rPr lang="ar-JO" sz="1200" baseline="0" dirty="0" smtClean="0"/>
                        <a:t>اكتب على السبورة 1 و2 اصبح 3</a:t>
                      </a:r>
                    </a:p>
                    <a:p>
                      <a:r>
                        <a:rPr lang="ar-JO" sz="1200" baseline="0" dirty="0" smtClean="0"/>
                        <a:t>اكتب تحت حرف الواو (+) وتحت تصبح(=) واقرا المسالة بصوت عال</a:t>
                      </a:r>
                    </a:p>
                    <a:p>
                      <a:r>
                        <a:rPr lang="ar-JO" sz="1200" baseline="0" dirty="0" smtClean="0"/>
                        <a:t>اعرض مسائل مختلفة واطلب من الطلاب تمثيلها باستخدام الاشارات والرموز</a:t>
                      </a:r>
                    </a:p>
                    <a:p>
                      <a:endParaRPr lang="ar-JO" sz="800" baseline="0" dirty="0" smtClean="0"/>
                    </a:p>
                    <a:p>
                      <a:r>
                        <a:rPr lang="ar-JO" sz="1200" baseline="0" dirty="0" smtClean="0"/>
                        <a:t>اوجه الطلبة الى أنشطة الكتاب اوضح المطلوب ثم اتجول بينهم اعزز الإجابات الصحيحة واصوب الإجابات الخاطئة</a:t>
                      </a:r>
                    </a:p>
                    <a:p>
                      <a:endParaRPr lang="ar-JO" sz="1200" baseline="0" dirty="0" smtClean="0"/>
                    </a:p>
                    <a:p>
                      <a:r>
                        <a:rPr lang="ar-JO" sz="1200" baseline="0" dirty="0" smtClean="0"/>
                        <a:t>ادرب الطلبة على حل تدريبات عن الجمع على السبورة والدفتر الجانبي ثم اوجه الطلبة الى أنشطة الكتاب</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dirty="0" smtClean="0"/>
                        <a:t>40</a:t>
                      </a:r>
                      <a:endParaRPr lang="ar-JO" sz="1200" dirty="0" smtClean="0"/>
                    </a:p>
                    <a:p>
                      <a:endParaRPr lang="ar-JO" sz="1200" dirty="0" smtClean="0"/>
                    </a:p>
                    <a:p>
                      <a:endParaRPr lang="ar-JO" sz="1200" dirty="0" smtClean="0"/>
                    </a:p>
                    <a:p>
                      <a:endParaRPr lang="ar-JO" sz="1200" dirty="0" smtClean="0"/>
                    </a:p>
                    <a:p>
                      <a:r>
                        <a:rPr lang="en-US" sz="1200" dirty="0" smtClean="0"/>
                        <a:t>40</a:t>
                      </a:r>
                      <a:endParaRPr lang="ar-JO" sz="1200" dirty="0" smtClean="0"/>
                    </a:p>
                    <a:p>
                      <a:endParaRPr lang="ar-JO" sz="1200" dirty="0" smtClean="0"/>
                    </a:p>
                    <a:p>
                      <a:endParaRPr lang="ar-JO" sz="1200" dirty="0" smtClean="0"/>
                    </a:p>
                    <a:p>
                      <a:r>
                        <a:rPr lang="en-US" sz="1200" dirty="0" smtClean="0"/>
                        <a:t>40</a:t>
                      </a:r>
                      <a:endParaRPr lang="ar-JO" sz="1200" dirty="0" smtClean="0"/>
                    </a:p>
                    <a:p>
                      <a:endParaRPr lang="ar-JO" sz="1200" dirty="0" smtClean="0"/>
                    </a:p>
                    <a:p>
                      <a:endParaRPr lang="ar-JO" sz="1200" dirty="0" smtClean="0"/>
                    </a:p>
                    <a:p>
                      <a:r>
                        <a:rPr lang="en-US" sz="1200" dirty="0" smtClean="0"/>
                        <a:t>40</a:t>
                      </a:r>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en-US" sz="1200" dirty="0" smtClean="0"/>
                        <a:t>40</a:t>
                      </a:r>
                    </a:p>
                    <a:p>
                      <a:endParaRPr lang="ar-JO" sz="1200" dirty="0" smtClean="0"/>
                    </a:p>
                    <a:p>
                      <a:r>
                        <a:rPr lang="en-US" sz="1200" dirty="0" smtClean="0"/>
                        <a:t>40</a:t>
                      </a:r>
                      <a:endParaRPr lang="ar-JO" sz="1200" dirty="0" smtClean="0"/>
                    </a:p>
                    <a:p>
                      <a:endParaRPr lang="ar-JO" sz="1200" dirty="0" smtClean="0"/>
                    </a:p>
                    <a:p>
                      <a:r>
                        <a:rPr lang="en-US" sz="1200" dirty="0" smtClean="0"/>
                        <a:t>40</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الحصص</a:t>
            </a:r>
            <a:r>
              <a:rPr lang="ar-JO" sz="1200" dirty="0" smtClean="0">
                <a:latin typeface="Calibri" pitchFamily="34" charset="0"/>
              </a:rPr>
              <a:t>: 7</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830460" y="185739"/>
            <a:ext cx="5036956"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a:t>
            </a:r>
            <a:r>
              <a:rPr lang="ar-JO" sz="1200" dirty="0" smtClean="0">
                <a:latin typeface="Calibri" pitchFamily="34" charset="0"/>
              </a:rPr>
              <a:t>: الجمع ضمن العدد 9              </a:t>
            </a:r>
            <a:r>
              <a:rPr lang="ar-JO" sz="1200" dirty="0">
                <a:latin typeface="Calibri" pitchFamily="34" charset="0"/>
              </a:rPr>
              <a:t>عنوان </a:t>
            </a:r>
            <a:r>
              <a:rPr lang="ar-JO" sz="1200" dirty="0" smtClean="0">
                <a:latin typeface="Calibri" pitchFamily="34" charset="0"/>
              </a:rPr>
              <a:t>الدرس: الجمع</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2" y="5791224"/>
          <a:ext cx="3714741" cy="1066800"/>
        </p:xfrm>
        <a:graphic>
          <a:graphicData uri="http://schemas.openxmlformats.org/drawingml/2006/table">
            <a:tbl>
              <a:tblPr rtl="1"/>
              <a:tblGrid>
                <a:gridCol w="863893"/>
                <a:gridCol w="518336"/>
                <a:gridCol w="604725"/>
                <a:gridCol w="950283"/>
                <a:gridCol w="777504"/>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537176"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310407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633636971"/>
              </p:ext>
            </p:extLst>
          </p:nvPr>
        </p:nvGraphicFramePr>
        <p:xfrm>
          <a:off x="1618" y="838200"/>
          <a:ext cx="9904382" cy="4649470"/>
        </p:xfrm>
        <a:graphic>
          <a:graphicData uri="http://schemas.openxmlformats.org/drawingml/2006/table">
            <a:tbl>
              <a:tblPr rtl="1"/>
              <a:tblGrid>
                <a:gridCol w="330200"/>
                <a:gridCol w="2177274"/>
                <a:gridCol w="913203"/>
                <a:gridCol w="882248"/>
                <a:gridCol w="756441"/>
                <a:gridCol w="596892"/>
                <a:gridCol w="37877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 من الطالب ان:</a:t>
                      </a:r>
                    </a:p>
                    <a:p>
                      <a:r>
                        <a:rPr lang="ar-JO" sz="1200" dirty="0" smtClean="0"/>
                        <a:t>يحدد الأكثر والأقل لمجموعتين</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الكتاب المدرسي والبيئة الصفية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اكون مجموعتين من الطلبة المجموعة الأولى عددها 3 والمجموعة الثانية مكونة من 4 واسال الطلبة :ايهما</a:t>
                      </a:r>
                      <a:r>
                        <a:rPr lang="ar-JO" sz="1200" baseline="0" dirty="0" smtClean="0"/>
                        <a:t> اكثر المجموعة الأولى ام الثانية</a:t>
                      </a:r>
                    </a:p>
                    <a:p>
                      <a:endParaRPr lang="ar-JO" sz="1200" baseline="0" dirty="0" smtClean="0"/>
                    </a:p>
                    <a:p>
                      <a:r>
                        <a:rPr lang="ar-JO" sz="1200" baseline="0" dirty="0" smtClean="0"/>
                        <a:t>اكرر النشاط باستخدام امثلة اخرى</a:t>
                      </a:r>
                    </a:p>
                    <a:p>
                      <a:endParaRPr lang="ar-JO" sz="1200" baseline="0" dirty="0" smtClean="0"/>
                    </a:p>
                    <a:p>
                      <a:r>
                        <a:rPr lang="ar-JO" sz="1200" baseline="0" dirty="0" smtClean="0"/>
                        <a:t>اوجه الطلبة الى انشطة الكتاب</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اتجول بين الطلاب اعزز الإجابات الصحيحة واصوب الإجابات الخاطئة</a:t>
                      </a:r>
                      <a:endParaRPr lang="ar-JO" sz="1200" dirty="0" smtClean="0"/>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15</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الحصص:1</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695805" y="185739"/>
            <a:ext cx="5171609"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الأعداد (0-19)              </a:t>
            </a:r>
            <a:r>
              <a:rPr lang="ar-JO" sz="1200" dirty="0">
                <a:latin typeface="Calibri" pitchFamily="34" charset="0"/>
              </a:rPr>
              <a:t>عنوان </a:t>
            </a:r>
            <a:r>
              <a:rPr lang="ar-JO" sz="1200" dirty="0" smtClean="0">
                <a:latin typeface="Calibri" pitchFamily="34" charset="0"/>
              </a:rPr>
              <a:t>الدرس: اكثر , اقل</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433433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1540132627"/>
              </p:ext>
            </p:extLst>
          </p:nvPr>
        </p:nvGraphicFramePr>
        <p:xfrm>
          <a:off x="1618" y="838200"/>
          <a:ext cx="9904382" cy="4649470"/>
        </p:xfrm>
        <a:graphic>
          <a:graphicData uri="http://schemas.openxmlformats.org/drawingml/2006/table">
            <a:tbl>
              <a:tblPr rtl="1"/>
              <a:tblGrid>
                <a:gridCol w="330200"/>
                <a:gridCol w="2177274"/>
                <a:gridCol w="913203"/>
                <a:gridCol w="882248"/>
                <a:gridCol w="735799"/>
                <a:gridCol w="592134"/>
                <a:gridCol w="38131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p>
                    <a:p>
                      <a:r>
                        <a:rPr lang="ar-JO" sz="1200" dirty="0" smtClean="0"/>
                        <a:t>يستخدم خط الاعداد في الجمع</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البيئة الصفية والكتاب المدرسي</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الملاحظة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اكتب العبارة التالية على السبورة(4+3=)ثم اطلب من احد الطلبة ان يقرا العبارة ويذكر الناتج اكرر ذلك باعداد مختلفة</a:t>
                      </a:r>
                    </a:p>
                    <a:p>
                      <a:endParaRPr lang="ar-JO" sz="1200" dirty="0" smtClean="0"/>
                    </a:p>
                    <a:p>
                      <a:r>
                        <a:rPr lang="ar-JO" sz="1200" dirty="0" smtClean="0"/>
                        <a:t>ارسم خط الاعداد على السبورة واذكر الطلبة بترتيب الاعداد عليه من اليسار الى اليمين ثم اوضح عملية الجمع التالية(5+3)باستخدام خط الاعداد ثم اكرر العمليو باستخدام اعداد مختلفة</a:t>
                      </a:r>
                    </a:p>
                    <a:p>
                      <a:endParaRPr lang="ar-JO" sz="1200" dirty="0" smtClean="0"/>
                    </a:p>
                    <a:p>
                      <a:r>
                        <a:rPr lang="ar-JO" sz="1200" dirty="0" smtClean="0"/>
                        <a:t>اخرج</a:t>
                      </a:r>
                      <a:r>
                        <a:rPr lang="ar-JO" sz="1200" baseline="0" dirty="0" smtClean="0"/>
                        <a:t> بعض الطلبة الى السبورة واساعدهم في ايجاد المجموع على خط الاعداد</a:t>
                      </a:r>
                    </a:p>
                    <a:p>
                      <a:endParaRPr lang="ar-JO" sz="1200" baseline="0" dirty="0" smtClean="0"/>
                    </a:p>
                    <a:p>
                      <a:r>
                        <a:rPr lang="ar-JO" sz="1200" baseline="0" dirty="0" smtClean="0"/>
                        <a:t>ادرب الطلبة على حل مسائل على السبورة</a:t>
                      </a:r>
                    </a:p>
                    <a:p>
                      <a:endParaRPr lang="ar-JO" sz="1200" baseline="0" dirty="0" smtClean="0"/>
                    </a:p>
                    <a:p>
                      <a:r>
                        <a:rPr lang="ar-JO" sz="1200" baseline="0" dirty="0" smtClean="0"/>
                        <a:t>اوجه الطلبة الى حل أنشطة الكتاب اوضح المطلوب واتجول بينهم اعزز الإجابات الصحيحة واصوب الخاطئة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r>
                        <a:rPr lang="ar-JO" sz="1200" dirty="0" smtClean="0"/>
                        <a:t>15</a:t>
                      </a:r>
                    </a:p>
                    <a:p>
                      <a:endParaRPr lang="ar-JO" sz="1200" dirty="0" smtClean="0"/>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15</a:t>
                      </a:r>
                    </a:p>
                    <a:p>
                      <a:endParaRPr lang="ar-JO" sz="1200" dirty="0" smtClean="0"/>
                    </a:p>
                    <a:p>
                      <a:r>
                        <a:rPr lang="en-US" sz="1200" dirty="0" smtClean="0"/>
                        <a:t>25</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الحصص</a:t>
            </a:r>
            <a:r>
              <a:rPr lang="ar-JO" sz="1200" dirty="0" smtClean="0">
                <a:latin typeface="Calibri" pitchFamily="34" charset="0"/>
              </a:rPr>
              <a:t>: 2</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6302" y="185739"/>
            <a:ext cx="5873724"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الجمع ضمن العدد9               </a:t>
            </a:r>
            <a:r>
              <a:rPr lang="ar-JO" sz="1200" dirty="0">
                <a:latin typeface="Calibri" pitchFamily="34" charset="0"/>
              </a:rPr>
              <a:t>عنوان </a:t>
            </a:r>
            <a:r>
              <a:rPr lang="ar-JO" sz="1200" dirty="0" smtClean="0">
                <a:latin typeface="Calibri" pitchFamily="34" charset="0"/>
              </a:rPr>
              <a:t>الدرس: الجمع على خط الاعداد </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798166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2617609187"/>
              </p:ext>
            </p:extLst>
          </p:nvPr>
        </p:nvGraphicFramePr>
        <p:xfrm>
          <a:off x="1618" y="838200"/>
          <a:ext cx="9904382" cy="4649470"/>
        </p:xfrm>
        <a:graphic>
          <a:graphicData uri="http://schemas.openxmlformats.org/drawingml/2006/table">
            <a:tbl>
              <a:tblPr rtl="1"/>
              <a:tblGrid>
                <a:gridCol w="330200"/>
                <a:gridCol w="2177274"/>
                <a:gridCol w="913203"/>
                <a:gridCol w="882248"/>
                <a:gridCol w="756441"/>
                <a:gridCol w="571492"/>
                <a:gridCol w="38131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p>
                    <a:p>
                      <a:r>
                        <a:rPr lang="ar-JO" sz="1200" dirty="0" smtClean="0"/>
                        <a:t>يجري عملية الجمع افقيا وعموديا</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البيئة</a:t>
                      </a:r>
                      <a:r>
                        <a:rPr lang="ar-JO" sz="1400" baseline="0" dirty="0" smtClean="0"/>
                        <a:t> الصفية والكتاب المدرسي والاعواد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اضع 3 كتب على الطاولة وبجانبها كتابان واطلب من احد الطلبة ان يذكر مجموع الكتب ,ثم</a:t>
                      </a:r>
                      <a:r>
                        <a:rPr lang="ar-JO" sz="1200" baseline="0" dirty="0" smtClean="0"/>
                        <a:t> اقوم بتمثيل ذلك على السبورة بالرسم والكتابة(افقيا)اوضح للطلبة ان هذه العملية تسمى الجمع الافقي</a:t>
                      </a:r>
                    </a:p>
                    <a:p>
                      <a:endParaRPr lang="ar-JO" sz="800" baseline="0" dirty="0" smtClean="0"/>
                    </a:p>
                    <a:p>
                      <a:r>
                        <a:rPr lang="ar-JO" sz="1200" baseline="0" dirty="0" smtClean="0"/>
                        <a:t>اكرر النشاط باستخدام محسوسات اخرى ورسومات اخرى</a:t>
                      </a:r>
                    </a:p>
                    <a:p>
                      <a:endParaRPr lang="ar-JO" sz="800" baseline="0" dirty="0" smtClean="0"/>
                    </a:p>
                    <a:p>
                      <a:r>
                        <a:rPr lang="ar-JO" sz="1200" baseline="0" dirty="0" smtClean="0"/>
                        <a:t>ادرب الطلبة على حل تدريبات على الجمع الافقي دون العودة الى الرسومات والمحسوسات</a:t>
                      </a:r>
                    </a:p>
                    <a:p>
                      <a:endParaRPr lang="ar-JO" sz="800" baseline="0" dirty="0" smtClean="0"/>
                    </a:p>
                    <a:p>
                      <a:r>
                        <a:rPr lang="ar-JO" sz="1200" baseline="0" dirty="0" smtClean="0"/>
                        <a:t>اوجه الطلبة الى أنشطة الكتاب اوضح المضمون واتجول بينهم اعزز الإجابات الصحيحة واصوب الخاطئة</a:t>
                      </a:r>
                    </a:p>
                    <a:p>
                      <a:endParaRPr lang="ar-JO" sz="800" baseline="0" dirty="0" smtClean="0"/>
                    </a:p>
                    <a:p>
                      <a:r>
                        <a:rPr lang="ar-JO" sz="1200" baseline="0" dirty="0" smtClean="0"/>
                        <a:t>اضع ثكتب على سطح الطاولة وكتابين تحت الطاولة واطلب من احد الطلبة ان يذكر مجموع الكتب وامثل ذلك على السبورة بالرسم والكتابة(كتابة عملية الجمع)ثم ابين للطلبة ان هذه العملية تسمى الجمع العمودي</a:t>
                      </a:r>
                    </a:p>
                    <a:p>
                      <a:endParaRPr lang="ar-JO" sz="800" baseline="0" dirty="0" smtClean="0"/>
                    </a:p>
                    <a:p>
                      <a:r>
                        <a:rPr lang="ar-JO" sz="1200" baseline="0" dirty="0" smtClean="0"/>
                        <a:t>اكرر العملية باستخدام محسوسات ورسومات اخرى</a:t>
                      </a:r>
                    </a:p>
                    <a:p>
                      <a:endParaRPr lang="ar-JO" sz="800" baseline="0" dirty="0" smtClean="0"/>
                    </a:p>
                    <a:p>
                      <a:r>
                        <a:rPr lang="ar-JO" sz="1200" baseline="0" dirty="0" smtClean="0"/>
                        <a:t>ادرب الطلبة على حل تدريبات على الجمع العمودي دون العودة الى المحسوسات والرسومات</a:t>
                      </a:r>
                    </a:p>
                    <a:p>
                      <a:endParaRPr lang="ar-JO" sz="800" baseline="0" dirty="0" smtClean="0"/>
                    </a:p>
                    <a:p>
                      <a:r>
                        <a:rPr lang="ar-JO" sz="1200" baseline="0" dirty="0" smtClean="0"/>
                        <a:t>اوجه الطلبة الى أنشطة الكتاب اوضح المطلوب واتجول بين الطلاب اعزز الإجابات الصحيحة واصوب الخاطئة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10</a:t>
                      </a:r>
                    </a:p>
                    <a:p>
                      <a:endParaRPr lang="ar-JO" sz="1200" dirty="0" smtClean="0"/>
                    </a:p>
                    <a:p>
                      <a:endParaRPr lang="ar-JO" sz="1200" dirty="0" smtClean="0"/>
                    </a:p>
                    <a:p>
                      <a:r>
                        <a:rPr lang="ar-JO" sz="1200" dirty="0" smtClean="0"/>
                        <a:t>10</a:t>
                      </a:r>
                    </a:p>
                    <a:p>
                      <a:endParaRPr lang="ar-JO" sz="1200" dirty="0" smtClean="0"/>
                    </a:p>
                    <a:p>
                      <a:r>
                        <a:rPr lang="ar-JO" sz="1200" dirty="0" smtClean="0"/>
                        <a:t>10</a:t>
                      </a:r>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10</a:t>
                      </a:r>
                    </a:p>
                    <a:p>
                      <a:endParaRPr lang="ar-JO" sz="1200" dirty="0" smtClean="0"/>
                    </a:p>
                    <a:p>
                      <a:endParaRPr lang="ar-JO" sz="1200" dirty="0" smtClean="0"/>
                    </a:p>
                    <a:p>
                      <a:r>
                        <a:rPr lang="ar-JO" sz="1200" dirty="0" smtClean="0"/>
                        <a:t>10</a:t>
                      </a:r>
                    </a:p>
                    <a:p>
                      <a:endParaRPr lang="ar-JO" sz="1200" dirty="0" smtClean="0"/>
                    </a:p>
                    <a:p>
                      <a:r>
                        <a:rPr lang="ar-JO" sz="1200" dirty="0" smtClean="0"/>
                        <a:t>10</a:t>
                      </a:r>
                    </a:p>
                    <a:p>
                      <a:endParaRPr lang="ar-JO" sz="1200" dirty="0" smtClean="0"/>
                    </a:p>
                    <a:p>
                      <a:endParaRPr lang="ar-JO" sz="1200" dirty="0" smtClean="0"/>
                    </a:p>
                    <a:p>
                      <a:r>
                        <a:rPr lang="en-US" sz="1200" dirty="0" smtClean="0"/>
                        <a:t>10</a:t>
                      </a:r>
                      <a:endParaRPr lang="ar-JO" sz="12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الحصص</a:t>
            </a:r>
            <a:r>
              <a:rPr lang="ar-JO" sz="1200" dirty="0" smtClean="0">
                <a:latin typeface="Calibri" pitchFamily="34" charset="0"/>
              </a:rPr>
              <a:t>: 2</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105908" y="185739"/>
            <a:ext cx="5761514"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الجمع ضمن العدد 9               </a:t>
            </a:r>
            <a:r>
              <a:rPr lang="ar-JO" sz="1200" dirty="0">
                <a:latin typeface="Calibri" pitchFamily="34" charset="0"/>
              </a:rPr>
              <a:t>عنوان </a:t>
            </a:r>
            <a:r>
              <a:rPr lang="ar-JO" sz="1200" dirty="0" smtClean="0">
                <a:latin typeface="Calibri" pitchFamily="34" charset="0"/>
              </a:rPr>
              <a:t>الدرس: الجمع افقيا,عاموديا</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571553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4214557865"/>
              </p:ext>
            </p:extLst>
          </p:nvPr>
        </p:nvGraphicFramePr>
        <p:xfrm>
          <a:off x="1618" y="838200"/>
          <a:ext cx="9904382" cy="4649470"/>
        </p:xfrm>
        <a:graphic>
          <a:graphicData uri="http://schemas.openxmlformats.org/drawingml/2006/table">
            <a:tbl>
              <a:tblPr rtl="1"/>
              <a:tblGrid>
                <a:gridCol w="330200"/>
                <a:gridCol w="2177274"/>
                <a:gridCol w="913203"/>
                <a:gridCol w="882248"/>
                <a:gridCol w="756441"/>
                <a:gridCol w="571492"/>
                <a:gridCol w="38131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p>
                    <a:p>
                      <a:r>
                        <a:rPr lang="ar-JO" sz="1200" dirty="0" smtClean="0"/>
                        <a:t>يحل مسائل جمع تتضمن عددان متساويان</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البيئة الصفية والكتاب المدرسي</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الملاحظة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اكتب العبارات التالية على السبورة 2+2=     ,3+3=      ,4+4=     واكلف الطلبة حلها على دفاترهم كمراجعة للجمع</a:t>
                      </a:r>
                    </a:p>
                    <a:p>
                      <a:r>
                        <a:rPr lang="ar-JO" sz="1200" dirty="0" smtClean="0"/>
                        <a:t>اعرض المسالة التالية</a:t>
                      </a:r>
                      <a:r>
                        <a:rPr lang="ar-JO" sz="1200" baseline="0" dirty="0" smtClean="0"/>
                        <a:t> على الطلبة(عدد اذا جمع مع5اصبح الناتج10فما هو هذا العدد؟)ثم ارسم 5بالونات على السبورة ثم اشارة الجمع ثم مربع فارغ  ثم اشارة المساواة ثم 10 بالونات</a:t>
                      </a:r>
                    </a:p>
                    <a:p>
                      <a:r>
                        <a:rPr lang="ar-JO" sz="1200" baseline="0" dirty="0" smtClean="0"/>
                        <a:t>ثم اوضح الشكل للطلبة باسلوب قصصي واسال عن عدد البالونات الناقصة</a:t>
                      </a:r>
                    </a:p>
                    <a:p>
                      <a:r>
                        <a:rPr lang="ar-JO" sz="1200" baseline="0" dirty="0" smtClean="0"/>
                        <a:t>5+     =10</a:t>
                      </a:r>
                    </a:p>
                    <a:p>
                      <a:r>
                        <a:rPr lang="ar-JO" sz="1200" baseline="0" dirty="0" smtClean="0"/>
                        <a:t>ابين للطلبة ان العدد 5 يمثل عدد البالونات في المجموعة الأولى وان عدد 10 هو ناتج الجمع بعد المساواة واوجه لهم السؤال عن العدد المناسب في المربع الفارغ</a:t>
                      </a:r>
                    </a:p>
                    <a:p>
                      <a:r>
                        <a:rPr lang="ar-JO" sz="1200" baseline="0" dirty="0" smtClean="0"/>
                        <a:t>اكرر المثال باعداد مختلفة </a:t>
                      </a:r>
                    </a:p>
                    <a:p>
                      <a:endParaRPr lang="ar-JO" sz="1200" baseline="0" dirty="0" smtClean="0"/>
                    </a:p>
                    <a:p>
                      <a:r>
                        <a:rPr lang="ar-JO" sz="1200" baseline="0" dirty="0" smtClean="0"/>
                        <a:t>ادرب الطلبة على حل مسائل مماثلة على السبورة</a:t>
                      </a:r>
                    </a:p>
                    <a:p>
                      <a:endParaRPr lang="ar-JO" sz="1200" baseline="0" dirty="0" smtClean="0"/>
                    </a:p>
                    <a:p>
                      <a:r>
                        <a:rPr lang="ar-JO" sz="1200" baseline="0" dirty="0" smtClean="0"/>
                        <a:t>اوزع على الطلبة ورقة عمل واكلف الطلبة بحلها </a:t>
                      </a:r>
                    </a:p>
                    <a:p>
                      <a:endParaRPr lang="ar-JO" sz="1200" baseline="0" dirty="0" smtClean="0"/>
                    </a:p>
                    <a:p>
                      <a:r>
                        <a:rPr lang="ar-JO" sz="1200" baseline="0" dirty="0" smtClean="0"/>
                        <a:t>اوجه الطلبة الى حل أنشطة الكتاب بالطريقة نفسها واقدم المساعدة لمن يحتاج</a:t>
                      </a:r>
                    </a:p>
                    <a:p>
                      <a:endParaRPr lang="ar-JO" sz="1200" dirty="0" smtClean="0"/>
                    </a:p>
                    <a:p>
                      <a:r>
                        <a:rPr lang="ar-JO" sz="1200" dirty="0" smtClean="0"/>
                        <a:t>اوجه الطلبة لحل ورقة عمل</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30</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en-US" sz="1200" dirty="0" smtClean="0"/>
                        <a:t>10</a:t>
                      </a:r>
                      <a:endParaRPr lang="ar-JO" sz="1200" dirty="0" smtClean="0"/>
                    </a:p>
                    <a:p>
                      <a:endParaRPr lang="ar-JO" sz="1200" dirty="0" smtClean="0"/>
                    </a:p>
                    <a:p>
                      <a:r>
                        <a:rPr lang="ar-JO" sz="1200" dirty="0" smtClean="0"/>
                        <a:t>15</a:t>
                      </a:r>
                    </a:p>
                    <a:p>
                      <a:endParaRPr lang="ar-JO" sz="1200" dirty="0" smtClean="0"/>
                    </a:p>
                    <a:p>
                      <a:r>
                        <a:rPr lang="en-US" sz="1200" dirty="0" smtClean="0"/>
                        <a:t>10</a:t>
                      </a:r>
                      <a:endParaRPr lang="ar-JO" sz="1200" dirty="0" smtClean="0"/>
                    </a:p>
                    <a:p>
                      <a:endParaRPr lang="ar-JO" sz="1200" dirty="0" smtClean="0"/>
                    </a:p>
                    <a:p>
                      <a:r>
                        <a:rPr lang="ar-JO" sz="1200" dirty="0" smtClean="0"/>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الحصص:2</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511468" y="185739"/>
            <a:ext cx="5355953"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a:t>
            </a:r>
            <a:r>
              <a:rPr lang="ar-JO" sz="1200" dirty="0" smtClean="0">
                <a:latin typeface="Calibri" pitchFamily="34" charset="0"/>
              </a:rPr>
              <a:t>: الجمع ضمن العدد 9                </a:t>
            </a:r>
            <a:r>
              <a:rPr lang="ar-JO" sz="1200" dirty="0">
                <a:latin typeface="Calibri" pitchFamily="34" charset="0"/>
              </a:rPr>
              <a:t>عنوان </a:t>
            </a:r>
            <a:r>
              <a:rPr lang="ar-JO" sz="1200" dirty="0" smtClean="0">
                <a:latin typeface="Calibri" pitchFamily="34" charset="0"/>
              </a:rPr>
              <a:t>الدرس: المضاعفة</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746718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3911434786"/>
              </p:ext>
            </p:extLst>
          </p:nvPr>
        </p:nvGraphicFramePr>
        <p:xfrm>
          <a:off x="1618" y="838200"/>
          <a:ext cx="9904382" cy="4649470"/>
        </p:xfrm>
        <a:graphic>
          <a:graphicData uri="http://schemas.openxmlformats.org/drawingml/2006/table">
            <a:tbl>
              <a:tblPr rtl="1"/>
              <a:tblGrid>
                <a:gridCol w="330200"/>
                <a:gridCol w="2177274"/>
                <a:gridCol w="913203"/>
                <a:gridCol w="882248"/>
                <a:gridCol w="731037"/>
                <a:gridCol w="571496"/>
                <a:gridCol w="38385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endParaRPr lang="en-US" sz="120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يحل</a:t>
                      </a:r>
                      <a:r>
                        <a:rPr lang="ar-JO" sz="1200" baseline="0" dirty="0" smtClean="0"/>
                        <a:t> مسائل على الجمع بشكل صحيح</a:t>
                      </a:r>
                      <a:endParaRPr lang="ar-JO" sz="1200" dirty="0" smtClean="0"/>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400" dirty="0" smtClean="0"/>
                        <a:t>البيئة الصفية والكتاب المدرسي</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الملاحظة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اكتب المسالة التالية على السبورة (مع حمزة 4اقلام اهداه صديقه يزن قلمين فكم قلما اصبح معه؟</a:t>
                      </a:r>
                    </a:p>
                    <a:p>
                      <a:r>
                        <a:rPr lang="ar-JO" sz="1200" dirty="0" smtClean="0"/>
                        <a:t>اقرا المسالة بصوت مسموع أمام الطلبة ثم اسال الطلبة الأسئلة التالية لتوضيح المسالة:</a:t>
                      </a:r>
                    </a:p>
                    <a:p>
                      <a:r>
                        <a:rPr lang="ar-JO" sz="1200" dirty="0" smtClean="0"/>
                        <a:t>كم قلما مع حمزة؟</a:t>
                      </a:r>
                    </a:p>
                    <a:p>
                      <a:r>
                        <a:rPr lang="ar-JO" sz="1200" dirty="0" smtClean="0"/>
                        <a:t>كم قلما اهداه صديقه؟</a:t>
                      </a:r>
                    </a:p>
                    <a:p>
                      <a:r>
                        <a:rPr lang="ar-JO" sz="1200" dirty="0" smtClean="0"/>
                        <a:t>مثل المسالة بالرسم على السبورة؟</a:t>
                      </a:r>
                    </a:p>
                    <a:p>
                      <a:r>
                        <a:rPr lang="ar-JO" sz="1200" dirty="0" smtClean="0"/>
                        <a:t>اكتب جملة الجمع؟</a:t>
                      </a:r>
                    </a:p>
                    <a:p>
                      <a:r>
                        <a:rPr lang="ar-JO" sz="1200" dirty="0" smtClean="0"/>
                        <a:t>جد الناتج؟</a:t>
                      </a:r>
                    </a:p>
                    <a:p>
                      <a:endParaRPr lang="ar-JO" sz="1200" dirty="0" smtClean="0"/>
                    </a:p>
                    <a:p>
                      <a:r>
                        <a:rPr lang="ar-JO" sz="1200" dirty="0" smtClean="0"/>
                        <a:t>ادرب الطلبة على حل مسائل مشابهة على السبورة</a:t>
                      </a:r>
                    </a:p>
                    <a:p>
                      <a:endParaRPr lang="ar-JO" sz="1200" dirty="0" smtClean="0"/>
                    </a:p>
                    <a:p>
                      <a:r>
                        <a:rPr lang="ar-JO" sz="1200" dirty="0" smtClean="0"/>
                        <a:t>اوجه الطلبة الى حل مسائل الكتاب اتجول بينهم اعزز الإجابات الصحيحة واصوب الخاطئة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en-US" sz="1200" dirty="0" smtClean="0"/>
                        <a:t>25</a:t>
                      </a:r>
                      <a:endParaRPr lang="ar-JO" sz="1200" dirty="0" smtClean="0"/>
                    </a:p>
                    <a:p>
                      <a:endParaRPr lang="ar-JO" sz="1200" dirty="0" smtClean="0"/>
                    </a:p>
                    <a:p>
                      <a:r>
                        <a:rPr lang="en-US" sz="1200" dirty="0" smtClean="0"/>
                        <a:t>40</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الحصص</a:t>
            </a:r>
            <a:r>
              <a:rPr lang="ar-JO" sz="1200" dirty="0" smtClean="0">
                <a:latin typeface="Calibri" pitchFamily="34" charset="0"/>
              </a:rPr>
              <a:t>: 2</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820841" y="185739"/>
            <a:ext cx="5046574"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الجمع ضمن عدد 9               </a:t>
            </a:r>
            <a:r>
              <a:rPr lang="ar-JO" sz="1200" dirty="0">
                <a:latin typeface="Calibri" pitchFamily="34" charset="0"/>
              </a:rPr>
              <a:t>عنوان </a:t>
            </a:r>
            <a:r>
              <a:rPr lang="ar-JO" sz="1200" dirty="0" smtClean="0">
                <a:latin typeface="Calibri" pitchFamily="34" charset="0"/>
              </a:rPr>
              <a:t>الدرس: مسائل</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30084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2763604261"/>
              </p:ext>
            </p:extLst>
          </p:nvPr>
        </p:nvGraphicFramePr>
        <p:xfrm>
          <a:off x="1618" y="838200"/>
          <a:ext cx="9904382" cy="4649470"/>
        </p:xfrm>
        <a:graphic>
          <a:graphicData uri="http://schemas.openxmlformats.org/drawingml/2006/table">
            <a:tbl>
              <a:tblPr rtl="1"/>
              <a:tblGrid>
                <a:gridCol w="330200"/>
                <a:gridCol w="2177274"/>
                <a:gridCol w="913203"/>
                <a:gridCol w="882248"/>
                <a:gridCol w="756441"/>
                <a:gridCol w="596892"/>
                <a:gridCol w="37877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p>
                    <a:p>
                      <a:r>
                        <a:rPr lang="ar-JO" sz="1200" dirty="0" smtClean="0"/>
                        <a:t>يتعرف مفهوم الطرح</a:t>
                      </a:r>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طرح اعداد ضمن (9)</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اقلام,البيئة الصفية,الكتاب المدرسي</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التعلم من خلال النشاط</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a:t>
                      </a:r>
                      <a:r>
                        <a:rPr lang="ar-JO" sz="1200" baseline="0" dirty="0" smtClean="0"/>
                        <a:t> الرصد</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اذكر الطلبة بمفهوم الجمع واراجعهم بحقائق الجمع</a:t>
                      </a:r>
                    </a:p>
                    <a:p>
                      <a:endParaRPr lang="ar-JO" sz="1200" dirty="0" smtClean="0"/>
                    </a:p>
                    <a:p>
                      <a:r>
                        <a:rPr lang="ar-JO" sz="1200" dirty="0" smtClean="0"/>
                        <a:t>اضع 4 اقلام على الطاولة واكلف احد الطلاب اخذ قلم منها واسال عن عدد الاقلام المتبقية</a:t>
                      </a:r>
                      <a:r>
                        <a:rPr lang="ar-JO" sz="1200" baseline="0" dirty="0" smtClean="0"/>
                        <a:t> ,اكرر ما سبق بامثلة محسوسة اخرى</a:t>
                      </a:r>
                    </a:p>
                    <a:p>
                      <a:endParaRPr lang="ar-JO" sz="1200" baseline="0" dirty="0" smtClean="0"/>
                    </a:p>
                    <a:p>
                      <a:r>
                        <a:rPr lang="ar-JO" sz="1200" baseline="0" dirty="0" smtClean="0"/>
                        <a:t>افدم رمز عملية الطرح من خلال الامثلة السابقة</a:t>
                      </a:r>
                    </a:p>
                    <a:p>
                      <a:endParaRPr lang="ar-JO" sz="1200" baseline="0" dirty="0" smtClean="0"/>
                    </a:p>
                    <a:p>
                      <a:r>
                        <a:rPr lang="ar-JO" sz="1200" baseline="0" dirty="0" smtClean="0"/>
                        <a:t>ادرب الطلبة على قراءة عبارات الطرح</a:t>
                      </a:r>
                    </a:p>
                    <a:p>
                      <a:endParaRPr lang="ar-JO" sz="1200" baseline="0" dirty="0" smtClean="0"/>
                    </a:p>
                    <a:p>
                      <a:r>
                        <a:rPr lang="ar-JO" sz="1200" baseline="0" dirty="0" smtClean="0"/>
                        <a:t>ادرب الطلبة على حل مسائل الطرح على السبورة </a:t>
                      </a:r>
                    </a:p>
                    <a:p>
                      <a:endParaRPr lang="ar-JO" sz="1200" baseline="0" dirty="0" smtClean="0"/>
                    </a:p>
                    <a:p>
                      <a:r>
                        <a:rPr lang="ar-JO" sz="1200" baseline="0" dirty="0" smtClean="0"/>
                        <a:t>اوجه الطلبة الى أنشطة الكتاب اوضح المطلوب واعزز الإجابات الصحيحة واصوب الخاطئة</a:t>
                      </a:r>
                    </a:p>
                    <a:p>
                      <a:endParaRPr lang="ar-JO" sz="1200" baseline="0" dirty="0" smtClean="0"/>
                    </a:p>
                    <a:p>
                      <a:r>
                        <a:rPr lang="ar-JO" sz="1200" baseline="0" dirty="0" smtClean="0"/>
                        <a:t>اوجه الطلبة الى حل الأنشطة على الدفتر الجانبي</a:t>
                      </a:r>
                      <a:endParaRPr lang="ar-JO" sz="12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15</a:t>
                      </a:r>
                    </a:p>
                    <a:p>
                      <a:endParaRPr lang="ar-JO" sz="1200" dirty="0" smtClean="0"/>
                    </a:p>
                    <a:p>
                      <a:r>
                        <a:rPr lang="ar-JO" sz="1200" dirty="0" smtClean="0"/>
                        <a:t>15</a:t>
                      </a:r>
                    </a:p>
                    <a:p>
                      <a:endParaRPr lang="ar-JO" sz="1200" dirty="0" smtClean="0"/>
                    </a:p>
                    <a:p>
                      <a:r>
                        <a:rPr lang="en-US" sz="1200" dirty="0" smtClean="0"/>
                        <a:t>10</a:t>
                      </a:r>
                      <a:endParaRPr lang="ar-JO" sz="1200" dirty="0" smtClean="0"/>
                    </a:p>
                    <a:p>
                      <a:endParaRPr lang="ar-JO" sz="1200" dirty="0" smtClean="0"/>
                    </a:p>
                    <a:p>
                      <a:r>
                        <a:rPr lang="ar-JO" sz="1200" dirty="0" smtClean="0"/>
                        <a:t>15</a:t>
                      </a:r>
                    </a:p>
                    <a:p>
                      <a:endParaRPr lang="ar-JO" sz="1200" dirty="0" smtClean="0"/>
                    </a:p>
                    <a:p>
                      <a:r>
                        <a:rPr lang="en-US" sz="1200" dirty="0" smtClean="0"/>
                        <a:t>40</a:t>
                      </a:r>
                      <a:endParaRPr lang="ar-JO" sz="12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الحصص</a:t>
            </a:r>
            <a:r>
              <a:rPr lang="ar-JO" sz="1200" dirty="0" smtClean="0">
                <a:latin typeface="Calibri" pitchFamily="34" charset="0"/>
              </a:rPr>
              <a:t>: 3</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1256861" y="185739"/>
            <a:ext cx="4610557"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a:t>
            </a:r>
            <a:r>
              <a:rPr lang="ar-JO" sz="1200" dirty="0" smtClean="0">
                <a:latin typeface="Calibri" pitchFamily="34" charset="0"/>
              </a:rPr>
              <a:t>: الطرح                </a:t>
            </a:r>
            <a:r>
              <a:rPr lang="ar-JO" sz="1200" dirty="0">
                <a:latin typeface="Calibri" pitchFamily="34" charset="0"/>
              </a:rPr>
              <a:t>عنوان </a:t>
            </a:r>
            <a:r>
              <a:rPr lang="ar-JO" sz="1200" dirty="0" smtClean="0">
                <a:latin typeface="Calibri" pitchFamily="34" charset="0"/>
              </a:rPr>
              <a:t>الدرس: الطرح</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368918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1876915226"/>
              </p:ext>
            </p:extLst>
          </p:nvPr>
        </p:nvGraphicFramePr>
        <p:xfrm>
          <a:off x="1618" y="838200"/>
          <a:ext cx="9904382" cy="4649470"/>
        </p:xfrm>
        <a:graphic>
          <a:graphicData uri="http://schemas.openxmlformats.org/drawingml/2006/table">
            <a:tbl>
              <a:tblPr rtl="1"/>
              <a:tblGrid>
                <a:gridCol w="330200"/>
                <a:gridCol w="1739920"/>
                <a:gridCol w="1385878"/>
                <a:gridCol w="846927"/>
                <a:gridCol w="756441"/>
                <a:gridCol w="571492"/>
                <a:gridCol w="38131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p>
                    <a:p>
                      <a:r>
                        <a:rPr lang="ar-JO" sz="1200" dirty="0" smtClean="0"/>
                        <a:t>يتعرف حقائق الطرح ضمن (9)</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الاقلام,حبات</a:t>
                      </a:r>
                      <a:r>
                        <a:rPr lang="ar-JO" sz="1200" baseline="0" dirty="0" smtClean="0"/>
                        <a:t> الفاصوليا ء</a:t>
                      </a:r>
                      <a:r>
                        <a:rPr lang="ar-JO" sz="1200" dirty="0" smtClean="0"/>
                        <a:t>,البطاقات, السبورة, الكتاب</a:t>
                      </a:r>
                      <a:r>
                        <a:rPr lang="ar-JO" sz="1200" baseline="0" dirty="0" smtClean="0"/>
                        <a:t> المدرسي</a:t>
                      </a:r>
                      <a:endParaRPr lang="ar-JO" sz="12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smtClean="0"/>
                        <a:t>قائمة</a:t>
                      </a:r>
                      <a:r>
                        <a:rPr lang="ar-JO" sz="1200" baseline="0" smtClean="0"/>
                        <a:t> الرصد</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استعين بالاقلام في عرض حقائق الطرح ضمن العدد9,مثلا</a:t>
                      </a:r>
                      <a:r>
                        <a:rPr lang="ar-JO" sz="1200" baseline="0" dirty="0" smtClean="0"/>
                        <a:t> اعطي احد الطلبة 5اقلام واطلب منه اعطاء طالب اخر قلمين واسال عما تبقى معه ثم اكتب على السبورة 5-2=3</a:t>
                      </a:r>
                    </a:p>
                    <a:p>
                      <a:r>
                        <a:rPr lang="ar-JO" sz="1200" baseline="0" dirty="0" smtClean="0"/>
                        <a:t>اكرر النشاط باستخدام محسوسات اخرى </a:t>
                      </a:r>
                    </a:p>
                    <a:p>
                      <a:endParaRPr lang="ar-JO" sz="1200" baseline="0" dirty="0" smtClean="0"/>
                    </a:p>
                    <a:p>
                      <a:r>
                        <a:rPr lang="ar-JO" sz="1200" baseline="0" dirty="0" smtClean="0"/>
                        <a:t>اوجه الطلبة الى أنشطة الكتاب اعزز الإجابات الصحيحة واصوب الخاطئة منها</a:t>
                      </a:r>
                    </a:p>
                    <a:p>
                      <a:endParaRPr lang="ar-JO" sz="1200" baseline="0" dirty="0" smtClean="0"/>
                    </a:p>
                    <a:p>
                      <a:r>
                        <a:rPr lang="ar-JO" sz="1200" baseline="0" dirty="0" smtClean="0"/>
                        <a:t>اوجه الطلبة الى حل ورقة العمل</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dirty="0" smtClean="0"/>
                        <a:t>40</a:t>
                      </a:r>
                    </a:p>
                    <a:p>
                      <a:endParaRPr lang="en-US" sz="1200" dirty="0" smtClean="0"/>
                    </a:p>
                    <a:p>
                      <a:r>
                        <a:rPr lang="en-US" sz="1200" dirty="0" smtClean="0"/>
                        <a:t>40</a:t>
                      </a:r>
                      <a:endParaRPr lang="ar-JO" sz="1200" dirty="0" smtClean="0"/>
                    </a:p>
                    <a:p>
                      <a:endParaRPr lang="ar-JO" sz="1200" dirty="0" smtClean="0"/>
                    </a:p>
                    <a:p>
                      <a:endParaRPr lang="ar-JO" sz="1200" dirty="0" smtClean="0"/>
                    </a:p>
                    <a:p>
                      <a:r>
                        <a:rPr lang="en-US" sz="1200" dirty="0" smtClean="0"/>
                        <a:t>40</a:t>
                      </a:r>
                      <a:endParaRPr lang="ar-JO" sz="1200" dirty="0" smtClean="0"/>
                    </a:p>
                    <a:p>
                      <a:endParaRPr lang="ar-JO" sz="1200" dirty="0" smtClean="0"/>
                    </a:p>
                    <a:p>
                      <a:r>
                        <a:rPr lang="en-US" sz="1200" dirty="0" smtClean="0"/>
                        <a:t>40</a:t>
                      </a:r>
                    </a:p>
                    <a:p>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الحصص:4</a:t>
            </a:r>
            <a:endParaRPr lang="ar-JO" sz="1200" dirty="0">
              <a:latin typeface="Calibri" pitchFamily="34" charset="0"/>
            </a:endParaRPr>
          </a:p>
          <a:p>
            <a:r>
              <a:rPr lang="ar-JO" sz="1200" dirty="0" smtClean="0">
                <a:latin typeface="Calibri" pitchFamily="34" charset="0"/>
              </a:rPr>
              <a:t> </a:t>
            </a:r>
            <a:r>
              <a:rPr lang="ar-JO" sz="1200" dirty="0">
                <a:latin typeface="Calibri" pitchFamily="34" charset="0"/>
              </a:rPr>
              <a:t>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1101374" y="185739"/>
            <a:ext cx="4766048"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a:t>
            </a:r>
            <a:r>
              <a:rPr lang="ar-JO" sz="1200" dirty="0" smtClean="0">
                <a:latin typeface="Calibri" pitchFamily="34" charset="0"/>
              </a:rPr>
              <a:t>: الطرح                </a:t>
            </a:r>
            <a:r>
              <a:rPr lang="ar-JO" sz="1200" dirty="0">
                <a:latin typeface="Calibri" pitchFamily="34" charset="0"/>
              </a:rPr>
              <a:t>عنوان </a:t>
            </a:r>
            <a:r>
              <a:rPr lang="ar-JO" sz="1200" dirty="0" smtClean="0">
                <a:latin typeface="Calibri" pitchFamily="34" charset="0"/>
              </a:rPr>
              <a:t>الدرس: طرح عددين</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404855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1913261361"/>
              </p:ext>
            </p:extLst>
          </p:nvPr>
        </p:nvGraphicFramePr>
        <p:xfrm>
          <a:off x="1618" y="838200"/>
          <a:ext cx="9904382" cy="4649470"/>
        </p:xfrm>
        <a:graphic>
          <a:graphicData uri="http://schemas.openxmlformats.org/drawingml/2006/table">
            <a:tbl>
              <a:tblPr rtl="1"/>
              <a:tblGrid>
                <a:gridCol w="330200"/>
                <a:gridCol w="1901844"/>
                <a:gridCol w="1355716"/>
                <a:gridCol w="798506"/>
                <a:gridCol w="673100"/>
                <a:gridCol w="515930"/>
                <a:gridCol w="3868714"/>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p>
                    <a:p>
                      <a:r>
                        <a:rPr lang="ar-JO" sz="1200" dirty="0" smtClean="0"/>
                        <a:t>يستعمل خط الاعداد لاجراء عملية الطرح</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مسطرة,بطاقات الاعداد ,الكتاب المدرسي</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200" dirty="0" smtClean="0"/>
                        <a:t>االتعلم التعاوني</a:t>
                      </a:r>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ar-JO" sz="1200" dirty="0" smtClean="0"/>
                        <a:t>التدريس المباشر</a:t>
                      </a:r>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ar-JO" sz="1200" dirty="0" smtClean="0"/>
                        <a:t>العمل في الكتاب المدرسي</a:t>
                      </a:r>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الورقة والقلم</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ارسم خط الاعداد على السبورة</a:t>
                      </a:r>
                    </a:p>
                    <a:p>
                      <a:r>
                        <a:rPr lang="ar-JO" sz="1200" dirty="0" smtClean="0"/>
                        <a:t>ارتب الاعداد على خط الاعداد بمساعدة الطلاب</a:t>
                      </a:r>
                    </a:p>
                    <a:p>
                      <a:r>
                        <a:rPr lang="ar-JO" sz="1200" dirty="0" smtClean="0"/>
                        <a:t>اوضح للطلبة انه لايجاد ناتج الطرح 6-2 سنرجع خطوتين باتجاه الصفر بدءا من العدد6انفذ</a:t>
                      </a:r>
                      <a:r>
                        <a:rPr lang="ar-JO" sz="1200" baseline="0" dirty="0" smtClean="0"/>
                        <a:t> ذلك عمليا أمام الطلاب اكرر ما سبق باستخدام مسائل اخرى وادرب الطلبة على القيام بذلك على السبورة</a:t>
                      </a:r>
                    </a:p>
                    <a:p>
                      <a:endParaRPr lang="ar-JO" sz="1200" baseline="0" dirty="0" smtClean="0"/>
                    </a:p>
                    <a:p>
                      <a:r>
                        <a:rPr lang="ar-JO" sz="1200" baseline="0" dirty="0" smtClean="0"/>
                        <a:t>اوزع الطلبة الى مجموعات واوزع اوراق العمل واطلب منهم حلها</a:t>
                      </a:r>
                    </a:p>
                    <a:p>
                      <a:endParaRPr lang="ar-JO" sz="1200" baseline="0" dirty="0" smtClean="0"/>
                    </a:p>
                    <a:p>
                      <a:r>
                        <a:rPr lang="ar-JO" sz="1200" baseline="0" dirty="0" smtClean="0"/>
                        <a:t>اوجه الطلبة الى أنشطة الكتاب اعزز الإجابات الصحيحة واصوب الخاطئة</a:t>
                      </a:r>
                    </a:p>
                    <a:p>
                      <a:endParaRPr lang="ar-JO" sz="1200" baseline="0" dirty="0" smtClean="0"/>
                    </a:p>
                    <a:p>
                      <a:r>
                        <a:rPr lang="ar-JO" sz="1200" baseline="0" dirty="0" smtClean="0"/>
                        <a:t>اجري سباقا بين الطلبة في حل مسائل على السبورة</a:t>
                      </a:r>
                      <a:endParaRPr lang="ar-JO" sz="12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r>
                        <a:rPr lang="en-US" sz="1200" dirty="0" smtClean="0"/>
                        <a:t>10</a:t>
                      </a:r>
                      <a:endParaRPr lang="ar-JO" sz="1200" dirty="0" smtClean="0"/>
                    </a:p>
                    <a:p>
                      <a:endParaRPr lang="ar-JO" sz="1200" dirty="0" smtClean="0"/>
                    </a:p>
                    <a:p>
                      <a:r>
                        <a:rPr lang="ar-JO" sz="1200" dirty="0" smtClean="0"/>
                        <a:t>15</a:t>
                      </a:r>
                    </a:p>
                    <a:p>
                      <a:endParaRPr lang="ar-JO" sz="1200" dirty="0" smtClean="0"/>
                    </a:p>
                    <a:p>
                      <a:r>
                        <a:rPr lang="en-US" sz="1200" dirty="0" smtClean="0"/>
                        <a:t>20</a:t>
                      </a:r>
                      <a:endParaRPr lang="ar-JO" sz="1200" dirty="0" smtClean="0"/>
                    </a:p>
                    <a:p>
                      <a:endParaRPr lang="ar-JO" sz="1200" dirty="0" smtClean="0"/>
                    </a:p>
                    <a:p>
                      <a:r>
                        <a:rPr lang="ar-JO" sz="1200" dirty="0" smtClean="0"/>
                        <a:t>20</a:t>
                      </a:r>
                    </a:p>
                    <a:p>
                      <a:endParaRPr lang="ar-JO" sz="1200" dirty="0" smtClean="0"/>
                    </a:p>
                    <a:p>
                      <a:r>
                        <a:rPr lang="en-US" sz="1200" dirty="0" smtClean="0"/>
                        <a:t>40</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الحصص</a:t>
            </a:r>
            <a:r>
              <a:rPr lang="ar-JO" sz="1200" dirty="0" smtClean="0">
                <a:latin typeface="Calibri" pitchFamily="34" charset="0"/>
              </a:rPr>
              <a:t>: 3</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578792" y="185739"/>
            <a:ext cx="5288627"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a:t>
            </a:r>
            <a:r>
              <a:rPr lang="ar-JO" sz="1200" dirty="0" smtClean="0">
                <a:latin typeface="Calibri" pitchFamily="34" charset="0"/>
              </a:rPr>
              <a:t>: الطرح                </a:t>
            </a:r>
            <a:r>
              <a:rPr lang="ar-JO" sz="1200" dirty="0">
                <a:latin typeface="Calibri" pitchFamily="34" charset="0"/>
              </a:rPr>
              <a:t>عنوان </a:t>
            </a:r>
            <a:r>
              <a:rPr lang="ar-JO" sz="1200" dirty="0" smtClean="0">
                <a:latin typeface="Calibri" pitchFamily="34" charset="0"/>
              </a:rPr>
              <a:t>الدرس: الطرح على خط الاعداد</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956146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1606308622"/>
              </p:ext>
            </p:extLst>
          </p:nvPr>
        </p:nvGraphicFramePr>
        <p:xfrm>
          <a:off x="1618" y="838200"/>
          <a:ext cx="9904382" cy="4649470"/>
        </p:xfrm>
        <a:graphic>
          <a:graphicData uri="http://schemas.openxmlformats.org/drawingml/2006/table">
            <a:tbl>
              <a:tblPr rtl="1"/>
              <a:tblGrid>
                <a:gridCol w="330200"/>
                <a:gridCol w="2177274"/>
                <a:gridCol w="913203"/>
                <a:gridCol w="882248"/>
                <a:gridCol w="756441"/>
                <a:gridCol w="515930"/>
                <a:gridCol w="3868714"/>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p>
                    <a:p>
                      <a:r>
                        <a:rPr lang="ar-JO" sz="1200" dirty="0" smtClean="0"/>
                        <a:t>يتعرف حقائق الطرح ضمن(9)</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طرح عددين ضمن 9</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JO" sz="1200" dirty="0" smtClean="0"/>
                        <a:t>التدريس المباشر</a:t>
                      </a:r>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ar-JO" sz="1200" dirty="0" smtClean="0"/>
                        <a:t>العمل في الكتاب المدرسي</a:t>
                      </a:r>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p>
                      <a:pPr marL="0" marR="0" indent="0" algn="ctr" defTabSz="914400" rtl="1" eaLnBrk="1" fontAlgn="auto" latinLnBrk="0" hangingPunct="1">
                        <a:lnSpc>
                          <a:spcPct val="100000"/>
                        </a:lnSpc>
                        <a:spcBef>
                          <a:spcPts val="0"/>
                        </a:spcBef>
                        <a:spcAft>
                          <a:spcPts val="0"/>
                        </a:spcAft>
                        <a:buClrTx/>
                        <a:buSzTx/>
                        <a:buFontTx/>
                        <a:buNone/>
                        <a:tabLst/>
                        <a:defRPr/>
                      </a:pPr>
                      <a:endParaRPr lang="ar-JO" sz="12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الورقة والقلم</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اوزع اوراق عمل على الطلبة تحوي جمل طرح مختلفة(من مثل 3-0 و3-3) بالاضافة الى</a:t>
                      </a:r>
                      <a:r>
                        <a:rPr lang="ar-JO" sz="1200" baseline="0" dirty="0" smtClean="0"/>
                        <a:t> تسع عيدان لكل مجموعة ثم اكلف الطلبة تمثيل كل عملية طرح باستخدام المحسوسات وكتابة الناتج </a:t>
                      </a:r>
                    </a:p>
                    <a:p>
                      <a:endParaRPr lang="ar-JO" sz="1200" baseline="0" dirty="0" smtClean="0"/>
                    </a:p>
                    <a:p>
                      <a:r>
                        <a:rPr lang="ar-JO" sz="1200" baseline="0" dirty="0" smtClean="0"/>
                        <a:t>اوجه الطلاب الى حقيقة اننا اذا طرحنا الكل يتبقى صفر واذا طرحنا صفر يتبقى الكل</a:t>
                      </a:r>
                    </a:p>
                    <a:p>
                      <a:endParaRPr lang="ar-JO" sz="1200" baseline="0" dirty="0" smtClean="0"/>
                    </a:p>
                    <a:p>
                      <a:endParaRPr lang="ar-JO" sz="1200" baseline="0" dirty="0" smtClean="0"/>
                    </a:p>
                    <a:p>
                      <a:endParaRPr lang="ar-JO" sz="1200" baseline="0" dirty="0" smtClean="0"/>
                    </a:p>
                    <a:p>
                      <a:r>
                        <a:rPr lang="ar-JO" sz="1200" baseline="0" dirty="0" smtClean="0"/>
                        <a:t>اكلف الطلبة حل أنشطة الكتاب</a:t>
                      </a:r>
                    </a:p>
                    <a:p>
                      <a:endParaRPr lang="ar-JO" sz="1200" baseline="0" dirty="0" smtClean="0"/>
                    </a:p>
                    <a:p>
                      <a:r>
                        <a:rPr lang="ar-JO" sz="1200" baseline="0" dirty="0" smtClean="0"/>
                        <a:t>اذكر الطلبة بحقائق الطرح بالاستعانة بالمحسوسات</a:t>
                      </a:r>
                    </a:p>
                    <a:p>
                      <a:endParaRPr lang="ar-JO" sz="1200" baseline="0" dirty="0" smtClean="0"/>
                    </a:p>
                    <a:p>
                      <a:r>
                        <a:rPr lang="ar-JO" sz="1200" baseline="0" dirty="0" smtClean="0"/>
                        <a:t>اكلف احد الطلبة بتمثيل عملية الطرح 5-2=3 باستخدام الاقلام واكرر النشاط</a:t>
                      </a:r>
                    </a:p>
                    <a:p>
                      <a:endParaRPr lang="ar-JO" sz="1200" baseline="0" dirty="0" smtClean="0"/>
                    </a:p>
                    <a:p>
                      <a:r>
                        <a:rPr lang="ar-JO" sz="1200" baseline="0" dirty="0" smtClean="0"/>
                        <a:t>ادرب الطلبة على حل المسائل بدون استخدام المحسوسات</a:t>
                      </a:r>
                    </a:p>
                    <a:p>
                      <a:endParaRPr lang="ar-JO" sz="1200" baseline="0" dirty="0" smtClean="0"/>
                    </a:p>
                    <a:p>
                      <a:r>
                        <a:rPr lang="ar-JO" sz="1200" baseline="0" dirty="0" smtClean="0"/>
                        <a:t>اكلف الطلبة حل بعض المسائل على الدفتر الجانبي</a:t>
                      </a:r>
                    </a:p>
                    <a:p>
                      <a:endParaRPr lang="ar-JO" sz="1200" baseline="0" dirty="0" smtClean="0"/>
                    </a:p>
                    <a:p>
                      <a:r>
                        <a:rPr lang="ar-JO" sz="1200" baseline="0" dirty="0" smtClean="0"/>
                        <a:t>اكلف الطلبة حل أنشطة الكتاب واتابع حلولهم</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dirty="0" smtClean="0"/>
                        <a:t>40</a:t>
                      </a:r>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15</a:t>
                      </a:r>
                    </a:p>
                    <a:p>
                      <a:endParaRPr lang="ar-JO" sz="1200" dirty="0" smtClean="0"/>
                    </a:p>
                    <a:p>
                      <a:r>
                        <a:rPr lang="en-US" sz="1200" dirty="0" smtClean="0"/>
                        <a:t>10</a:t>
                      </a:r>
                      <a:endParaRPr lang="ar-JO" sz="1200" dirty="0" smtClean="0"/>
                    </a:p>
                    <a:p>
                      <a:endParaRPr lang="ar-JO" sz="1200" dirty="0" smtClean="0"/>
                    </a:p>
                    <a:p>
                      <a:r>
                        <a:rPr lang="ar-JO" sz="1200" dirty="0" smtClean="0"/>
                        <a:t>15</a:t>
                      </a:r>
                    </a:p>
                    <a:p>
                      <a:endParaRPr lang="ar-JO" sz="1200" dirty="0" smtClean="0"/>
                    </a:p>
                    <a:p>
                      <a:r>
                        <a:rPr lang="ar-JO" sz="1200" dirty="0" smtClean="0"/>
                        <a:t>30</a:t>
                      </a:r>
                    </a:p>
                    <a:p>
                      <a:endParaRPr lang="ar-JO" sz="1200" dirty="0" smtClean="0"/>
                    </a:p>
                    <a:p>
                      <a:r>
                        <a:rPr lang="en-US" sz="1200" dirty="0" smtClean="0"/>
                        <a:t>10</a:t>
                      </a:r>
                      <a:endParaRPr lang="ar-JO" sz="1200" dirty="0" smtClean="0"/>
                    </a:p>
                    <a:p>
                      <a:endParaRPr lang="ar-JO" sz="1200" dirty="0" smtClean="0"/>
                    </a:p>
                    <a:p>
                      <a:r>
                        <a:rPr lang="en-US" sz="1200" dirty="0" smtClean="0"/>
                        <a:t>40</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الحصص</a:t>
            </a:r>
            <a:r>
              <a:rPr lang="ar-JO" sz="1200" dirty="0" smtClean="0">
                <a:latin typeface="Calibri" pitchFamily="34" charset="0"/>
              </a:rPr>
              <a:t>: 4</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464974" y="185739"/>
            <a:ext cx="5402441"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a:t>
            </a:r>
            <a:r>
              <a:rPr lang="ar-JO" sz="1200" dirty="0" smtClean="0">
                <a:latin typeface="Calibri" pitchFamily="34" charset="0"/>
              </a:rPr>
              <a:t>: الطرح                </a:t>
            </a:r>
            <a:r>
              <a:rPr lang="ar-JO" sz="1200" dirty="0">
                <a:latin typeface="Calibri" pitchFamily="34" charset="0"/>
              </a:rPr>
              <a:t>عنوان </a:t>
            </a:r>
            <a:r>
              <a:rPr lang="ar-JO" sz="1200" dirty="0" smtClean="0">
                <a:latin typeface="Calibri" pitchFamily="34" charset="0"/>
              </a:rPr>
              <a:t>الدرس: طرح الكل وطرح الصفر</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605394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999184174"/>
              </p:ext>
            </p:extLst>
          </p:nvPr>
        </p:nvGraphicFramePr>
        <p:xfrm>
          <a:off x="228600" y="888369"/>
          <a:ext cx="9575799" cy="4649470"/>
        </p:xfrm>
        <a:graphic>
          <a:graphicData uri="http://schemas.openxmlformats.org/drawingml/2006/table">
            <a:tbl>
              <a:tblPr rtl="1"/>
              <a:tblGrid>
                <a:gridCol w="322501"/>
                <a:gridCol w="1882308"/>
                <a:gridCol w="1224875"/>
                <a:gridCol w="772913"/>
                <a:gridCol w="738804"/>
                <a:gridCol w="503900"/>
                <a:gridCol w="3609535"/>
                <a:gridCol w="520963"/>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 من الطالب ان:</a:t>
                      </a:r>
                    </a:p>
                    <a:p>
                      <a:r>
                        <a:rPr lang="ar-JO" sz="1200" dirty="0" smtClean="0"/>
                        <a:t>يتقن</a:t>
                      </a:r>
                      <a:r>
                        <a:rPr lang="ar-JO" sz="1200" baseline="0" dirty="0" smtClean="0"/>
                        <a:t> حقائق الجمع والطرح </a:t>
                      </a:r>
                    </a:p>
                    <a:p>
                      <a:endParaRPr lang="ar-JO" sz="1200" baseline="0" dirty="0" smtClean="0"/>
                    </a:p>
                    <a:p>
                      <a:endParaRPr lang="ar-JO" sz="1200" baseline="0" dirty="0" smtClean="0"/>
                    </a:p>
                    <a:p>
                      <a:r>
                        <a:rPr lang="ar-JO" sz="1200" baseline="0" dirty="0" smtClean="0"/>
                        <a:t>يدرك العلاقة بين الجمع والطرح</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الاقلام,النقود,البطاقات, السبورة,الكتاب</a:t>
                      </a:r>
                      <a:r>
                        <a:rPr lang="ar-JO" sz="1200" baseline="0" dirty="0" smtClean="0"/>
                        <a:t> المدرسي</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الاستقصاء</a:t>
                      </a:r>
                    </a:p>
                    <a:p>
                      <a:pPr algn="ctr"/>
                      <a:endParaRPr lang="ar-JO"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smtClean="0"/>
                    </a:p>
                    <a:p>
                      <a:pPr algn="ct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ar-JO" sz="1200" dirty="0" smtClean="0"/>
                    </a:p>
                    <a:p>
                      <a:r>
                        <a:rPr lang="ar-JO" sz="1200" dirty="0" smtClean="0"/>
                        <a:t>اوزع ورقة عمل واوجه الطلبة لحلها</a:t>
                      </a:r>
                    </a:p>
                    <a:p>
                      <a:endParaRPr lang="ar-JO" sz="1200" dirty="0" smtClean="0"/>
                    </a:p>
                    <a:p>
                      <a:endParaRPr lang="ar-JO" sz="1200" dirty="0" smtClean="0"/>
                    </a:p>
                    <a:p>
                      <a:r>
                        <a:rPr lang="ar-JO" sz="1200" dirty="0" smtClean="0"/>
                        <a:t>اقسم الطلبة الى مجموعات</a:t>
                      </a:r>
                    </a:p>
                    <a:p>
                      <a:r>
                        <a:rPr lang="ar-JO" sz="1200" dirty="0" smtClean="0"/>
                        <a:t>اعطي كل مجموعة بطاقات تتضمن اعداد (2,6,4),واشارت</a:t>
                      </a:r>
                      <a:r>
                        <a:rPr lang="ar-JO" sz="1200" baseline="0" dirty="0" smtClean="0"/>
                        <a:t> الطرح و الجمع والمساواة ثم اكلف الطلبة تكوين جمل طرح وجمع</a:t>
                      </a:r>
                    </a:p>
                    <a:p>
                      <a:endParaRPr lang="ar-JO" sz="1200" baseline="0" dirty="0" smtClean="0"/>
                    </a:p>
                    <a:p>
                      <a:r>
                        <a:rPr lang="ar-JO" sz="1200" baseline="0" dirty="0" smtClean="0"/>
                        <a:t>اطلب من الطلبة الاستعانة بالرسم او المحسوسات لتمثيل كل جملة</a:t>
                      </a:r>
                    </a:p>
                    <a:p>
                      <a:endParaRPr lang="ar-JO" sz="1200" baseline="0" dirty="0" smtClean="0"/>
                    </a:p>
                    <a:p>
                      <a:r>
                        <a:rPr lang="ar-JO" sz="1200" baseline="0" dirty="0" smtClean="0"/>
                        <a:t>اكتب جملة الجمع والطرح التي شكلوها</a:t>
                      </a:r>
                    </a:p>
                    <a:p>
                      <a:endParaRPr lang="ar-JO" sz="1200" baseline="0" dirty="0" smtClean="0"/>
                    </a:p>
                    <a:p>
                      <a:r>
                        <a:rPr lang="ar-JO" sz="1200" baseline="0" dirty="0" smtClean="0"/>
                        <a:t>اكلف الطلبة حل التدريبات</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ar-JO" sz="1200" dirty="0" smtClean="0"/>
                    </a:p>
                    <a:p>
                      <a:r>
                        <a:rPr lang="ar-JO" sz="1200" dirty="0" smtClean="0"/>
                        <a:t>20</a:t>
                      </a:r>
                    </a:p>
                    <a:p>
                      <a:endParaRPr lang="ar-JO" sz="1200" dirty="0" smtClean="0"/>
                    </a:p>
                    <a:p>
                      <a:endParaRPr lang="ar-JO" sz="1200" dirty="0" smtClean="0"/>
                    </a:p>
                    <a:p>
                      <a:endParaRPr lang="ar-JO" sz="1200" dirty="0" smtClean="0"/>
                    </a:p>
                    <a:p>
                      <a:r>
                        <a:rPr lang="ar-JO" sz="1200" dirty="0" smtClean="0"/>
                        <a:t>20</a:t>
                      </a:r>
                    </a:p>
                    <a:p>
                      <a:endParaRPr lang="ar-JO" sz="1200" dirty="0" smtClean="0"/>
                    </a:p>
                    <a:p>
                      <a:endParaRPr lang="ar-JO" sz="1200" dirty="0" smtClean="0"/>
                    </a:p>
                    <a:p>
                      <a:r>
                        <a:rPr lang="ar-JO" sz="1200" dirty="0" smtClean="0"/>
                        <a:t>20</a:t>
                      </a:r>
                    </a:p>
                    <a:p>
                      <a:r>
                        <a:rPr lang="ar-JO" sz="1200" dirty="0" smtClean="0"/>
                        <a:t>20</a:t>
                      </a:r>
                    </a:p>
                    <a:p>
                      <a:endParaRPr lang="ar-JO" sz="1200" dirty="0" smtClean="0"/>
                    </a:p>
                    <a:p>
                      <a:r>
                        <a:rPr lang="ar-JO" sz="1200" smtClean="0"/>
                        <a:t>40</a:t>
                      </a:r>
                      <a:endParaRPr lang="ar-JO" sz="1200" dirty="0" smtClean="0"/>
                    </a:p>
                    <a:p>
                      <a:endParaRPr lang="ar-JO" sz="1200" dirty="0" smtClean="0"/>
                    </a:p>
                    <a:p>
                      <a:endParaRPr lang="ar-JO" sz="12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الحصص:3</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91475" y="185739"/>
            <a:ext cx="5775940"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الطرح               </a:t>
            </a:r>
            <a:r>
              <a:rPr lang="ar-JO" sz="1200" dirty="0">
                <a:latin typeface="Calibri" pitchFamily="34" charset="0"/>
              </a:rPr>
              <a:t>عنوان </a:t>
            </a:r>
            <a:r>
              <a:rPr lang="ar-JO" sz="1200" dirty="0" smtClean="0">
                <a:latin typeface="Calibri" pitchFamily="34" charset="0"/>
              </a:rPr>
              <a:t>الدرس:</a:t>
            </a:r>
            <a:r>
              <a:rPr lang="ar-JO" sz="1200" dirty="0" smtClean="0">
                <a:latin typeface="Calibri" pitchFamily="34" charset="0"/>
              </a:rPr>
              <a:t>العلاقة بين الجمع والطرح- مراجعة</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239602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621962590"/>
              </p:ext>
            </p:extLst>
          </p:nvPr>
        </p:nvGraphicFramePr>
        <p:xfrm>
          <a:off x="1618" y="838200"/>
          <a:ext cx="9904382" cy="4649470"/>
        </p:xfrm>
        <a:graphic>
          <a:graphicData uri="http://schemas.openxmlformats.org/drawingml/2006/table">
            <a:tbl>
              <a:tblPr rtl="1"/>
              <a:tblGrid>
                <a:gridCol w="330200"/>
                <a:gridCol w="2089168"/>
                <a:gridCol w="1001309"/>
                <a:gridCol w="882248"/>
                <a:gridCol w="654837"/>
                <a:gridCol w="592134"/>
                <a:gridCol w="3894114"/>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dirty="0" smtClean="0">
                          <a:ln>
                            <a:noFill/>
                          </a:ln>
                          <a:solidFill>
                            <a:schemeClr val="tx1"/>
                          </a:solidFill>
                          <a:effectLst/>
                          <a:latin typeface="Arial" pitchFamily="34" charset="0"/>
                          <a:cs typeface="Arial" pitchFamily="34" charset="0"/>
                        </a:rPr>
                        <a:t> (مصادر التعلم)</a:t>
                      </a:r>
                      <a:endParaRPr kumimoji="0" lang="en-US"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 من الطالب ان:</a:t>
                      </a:r>
                    </a:p>
                    <a:p>
                      <a:r>
                        <a:rPr lang="ar-JO" sz="1200" dirty="0" smtClean="0"/>
                        <a:t>يصف العلاقة بين موقع جسم وآخر باستعمال تعبيري داخل وخارج</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الكتاب المدرسي</a:t>
                      </a:r>
                      <a:r>
                        <a:rPr lang="ar-JO" sz="1200" baseline="0" dirty="0" smtClean="0"/>
                        <a:t> والبيئة الصفية</a:t>
                      </a:r>
                      <a:endParaRPr lang="ar-JO" sz="1200" dirty="0" smtClean="0"/>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التدريس المباشر</a:t>
                      </a:r>
                      <a:endParaRPr lang="en-US" sz="1200" dirty="0" smtClean="0"/>
                    </a:p>
                    <a:p>
                      <a:pPr algn="ctr"/>
                      <a:endParaRPr lang="en-US" sz="1200" dirty="0" smtClean="0"/>
                    </a:p>
                    <a:p>
                      <a:pPr algn="ctr"/>
                      <a:endParaRPr lang="en-US" sz="1200" dirty="0" smtClean="0"/>
                    </a:p>
                    <a:p>
                      <a:pPr algn="ctr"/>
                      <a:r>
                        <a:rPr lang="ar-JO" sz="1200" dirty="0" smtClean="0"/>
                        <a:t>التعلم التعاوني</a:t>
                      </a:r>
                      <a:endParaRPr lang="en-US" sz="1200" dirty="0" smtClean="0"/>
                    </a:p>
                    <a:p>
                      <a:pPr algn="ct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اكلف طالبين بالخروج خارج الصف</a:t>
                      </a:r>
                    </a:p>
                    <a:p>
                      <a:r>
                        <a:rPr lang="ar-JO" sz="1200" dirty="0" smtClean="0"/>
                        <a:t>اسال الطلبة الباقون عن موقع الطالبين(اذكر اسميهما)</a:t>
                      </a:r>
                    </a:p>
                    <a:p>
                      <a:r>
                        <a:rPr lang="ar-JO" sz="1200" dirty="0" smtClean="0"/>
                        <a:t>هل</a:t>
                      </a:r>
                      <a:r>
                        <a:rPr lang="ar-JO" sz="1200" baseline="0" dirty="0" smtClean="0"/>
                        <a:t> هما داخل الصف؟هل هما خارج الصف؟</a:t>
                      </a:r>
                    </a:p>
                    <a:p>
                      <a:r>
                        <a:rPr lang="ar-JO" sz="1200" baseline="0" dirty="0" smtClean="0"/>
                        <a:t>اين انا داخل ام خارج الصف؟</a:t>
                      </a:r>
                    </a:p>
                    <a:p>
                      <a:endParaRPr lang="ar-JO" sz="1200" baseline="0" dirty="0" smtClean="0"/>
                    </a:p>
                    <a:p>
                      <a:r>
                        <a:rPr lang="ar-JO" sz="1200" baseline="0" dirty="0" smtClean="0"/>
                        <a:t>احضر صندوقا وكرة واغير موضعها مرة خارج ومرة داخل الصندوق وفي كل مرة اسال عن موقعها</a:t>
                      </a:r>
                    </a:p>
                    <a:p>
                      <a:endParaRPr lang="ar-JO" sz="1200" baseline="0" dirty="0" smtClean="0"/>
                    </a:p>
                    <a:p>
                      <a:r>
                        <a:rPr lang="ar-JO" sz="1200" baseline="0" dirty="0" smtClean="0"/>
                        <a:t>اكلف الطلبة حل التدريب الوارد في الكتاب</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اتجول بين الطلاب اعزز الإجابات الصحيحة واصوب الإجابات الخاطئة</a:t>
                      </a:r>
                      <a:endParaRPr lang="ar-JO" sz="1200" dirty="0" smtClean="0"/>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endParaRPr lang="ar-JO" sz="1200" dirty="0" smtClean="0"/>
                    </a:p>
                    <a:p>
                      <a:endParaRPr lang="ar-JO" sz="1200" dirty="0" smtClean="0"/>
                    </a:p>
                    <a:p>
                      <a:r>
                        <a:rPr lang="en-US" sz="1200" dirty="0" smtClean="0"/>
                        <a:t>10</a:t>
                      </a:r>
                      <a:endParaRPr lang="ar-JO" sz="1200" dirty="0" smtClean="0"/>
                    </a:p>
                    <a:p>
                      <a:endParaRPr lang="ar-JO" sz="1200" dirty="0" smtClean="0"/>
                    </a:p>
                    <a:p>
                      <a:r>
                        <a:rPr lang="ar-JO" sz="1200" dirty="0" smtClean="0"/>
                        <a:t>15</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الحصص:1</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530698" y="185739"/>
            <a:ext cx="5336717"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الأعداد (0-19)               </a:t>
            </a:r>
            <a:r>
              <a:rPr lang="ar-JO" sz="1200" dirty="0">
                <a:latin typeface="Calibri" pitchFamily="34" charset="0"/>
              </a:rPr>
              <a:t>عنوان </a:t>
            </a:r>
            <a:r>
              <a:rPr lang="ar-JO" sz="1200" dirty="0" smtClean="0">
                <a:latin typeface="Calibri" pitchFamily="34" charset="0"/>
              </a:rPr>
              <a:t>الدرس: داخل ,خارج</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97872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4262137384"/>
              </p:ext>
            </p:extLst>
          </p:nvPr>
        </p:nvGraphicFramePr>
        <p:xfrm>
          <a:off x="1618" y="838200"/>
          <a:ext cx="9904382" cy="4649470"/>
        </p:xfrm>
        <a:graphic>
          <a:graphicData uri="http://schemas.openxmlformats.org/drawingml/2006/table">
            <a:tbl>
              <a:tblPr rtl="1"/>
              <a:tblGrid>
                <a:gridCol w="330200"/>
                <a:gridCol w="2177274"/>
                <a:gridCol w="1034248"/>
                <a:gridCol w="925506"/>
                <a:gridCol w="652458"/>
                <a:gridCol w="592134"/>
                <a:gridCol w="3732190"/>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يتوقع من الطالب ان:</a:t>
                      </a:r>
                    </a:p>
                    <a:p>
                      <a:r>
                        <a:rPr lang="ar-JO" sz="1400" dirty="0" smtClean="0"/>
                        <a:t>يصف موقع جسم بالنسبة الى آخر باستعمال تعبيري فوق,تحت</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الكتاب المدرسي والبيئة الصفية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التعلم من خلال النشاط+التعلم التعاوني</a:t>
                      </a:r>
                      <a:endParaRPr lang="en-US" sz="1400" dirty="0" smtClean="0"/>
                    </a:p>
                    <a:p>
                      <a:pPr algn="ctr"/>
                      <a:endParaRPr lang="en-US" sz="1400" dirty="0" smtClean="0"/>
                    </a:p>
                    <a:p>
                      <a:pPr algn="ctr"/>
                      <a:endParaRPr lang="ar-JO" sz="1400" dirty="0" smtClean="0"/>
                    </a:p>
                    <a:p>
                      <a:pPr algn="ctr"/>
                      <a:endParaRPr lang="ar-JO" sz="1400" dirty="0" smtClean="0"/>
                    </a:p>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ارسم خط افقي على السبورة ثم</a:t>
                      </a:r>
                      <a:r>
                        <a:rPr lang="ar-JO" sz="1200" baseline="0" dirty="0" smtClean="0"/>
                        <a:t> اوضح مفهومي فوق,تحت</a:t>
                      </a:r>
                    </a:p>
                    <a:p>
                      <a:r>
                        <a:rPr lang="ar-JO" sz="1200" baseline="0" dirty="0" smtClean="0"/>
                        <a:t>اكلف طالبين امساك حبل قفز واطلب من الطلبة الباقين المرور فوق الحبل ثم المشي تحت الحبل بحيث يرفع الطالبين الحبل ويخفضاه حسب الحاجة</a:t>
                      </a:r>
                    </a:p>
                    <a:p>
                      <a:r>
                        <a:rPr lang="ar-JO" sz="1200" baseline="0" dirty="0" smtClean="0"/>
                        <a:t>اسال الطلبة اين الحبل عندما تمر من فوقه؟عندما تمر من تحته؟</a:t>
                      </a:r>
                    </a:p>
                    <a:p>
                      <a:endParaRPr lang="ar-JO" sz="1200" baseline="0" dirty="0" smtClean="0"/>
                    </a:p>
                    <a:p>
                      <a:r>
                        <a:rPr lang="ar-JO" sz="1200" baseline="0" dirty="0" smtClean="0"/>
                        <a:t>اكرر النشاط باستخدام الكتاب والطاولة</a:t>
                      </a:r>
                    </a:p>
                    <a:p>
                      <a:endParaRPr lang="ar-JO" sz="1200" baseline="0" dirty="0" smtClean="0"/>
                    </a:p>
                    <a:p>
                      <a:r>
                        <a:rPr lang="ar-JO" sz="1200" baseline="0" dirty="0" smtClean="0"/>
                        <a:t>اطلب من الطلبة اعطاء امثلة على فوق وتحت</a:t>
                      </a:r>
                    </a:p>
                    <a:p>
                      <a:endParaRPr lang="ar-JO" sz="1200" baseline="0" dirty="0" smtClean="0"/>
                    </a:p>
                    <a:p>
                      <a:r>
                        <a:rPr lang="ar-JO" sz="1200" baseline="0" dirty="0" smtClean="0"/>
                        <a:t>اوجه الطلبة الى انشطة الكتاب</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اتجول بين الطلاب اعزز الإجابات الصحيحة واصوب الإجابات الخاطئة</a:t>
                      </a:r>
                      <a:endParaRPr lang="ar-JO" sz="1200" dirty="0" smtClean="0"/>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endParaRPr lang="ar-JO" sz="1200" dirty="0" smtClean="0"/>
                    </a:p>
                    <a:p>
                      <a:endParaRPr lang="ar-JO" sz="1200" dirty="0" smtClean="0"/>
                    </a:p>
                    <a:p>
                      <a:r>
                        <a:rPr lang="en-US" sz="1200" dirty="0" smtClean="0"/>
                        <a:t>10</a:t>
                      </a:r>
                      <a:endParaRPr lang="ar-JO" sz="1200" dirty="0" smtClean="0"/>
                    </a:p>
                    <a:p>
                      <a:endParaRPr lang="ar-JO" sz="1200" dirty="0" smtClean="0"/>
                    </a:p>
                    <a:p>
                      <a:r>
                        <a:rPr lang="ar-JO" sz="1200" dirty="0" smtClean="0"/>
                        <a:t>10</a:t>
                      </a:r>
                    </a:p>
                    <a:p>
                      <a:endParaRPr lang="ar-JO" sz="1200" dirty="0" smtClean="0"/>
                    </a:p>
                    <a:p>
                      <a:endParaRPr lang="ar-JO" sz="1200" dirty="0" smtClean="0"/>
                    </a:p>
                    <a:p>
                      <a:r>
                        <a:rPr lang="ar-JO" sz="1200" dirty="0"/>
                        <a:t>5</a:t>
                      </a:r>
                      <a:endParaRPr lang="ar-JO" sz="12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الحصص:1</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606038" y="185739"/>
            <a:ext cx="5261377"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الأعداد (0-19)               </a:t>
            </a:r>
            <a:r>
              <a:rPr lang="ar-JO" sz="1200" dirty="0">
                <a:latin typeface="Calibri" pitchFamily="34" charset="0"/>
              </a:rPr>
              <a:t>عنوان </a:t>
            </a:r>
            <a:r>
              <a:rPr lang="ar-JO" sz="1200" dirty="0" smtClean="0">
                <a:latin typeface="Calibri" pitchFamily="34" charset="0"/>
              </a:rPr>
              <a:t>الدرس: فوق وتحت</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80820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3299459496"/>
              </p:ext>
            </p:extLst>
          </p:nvPr>
        </p:nvGraphicFramePr>
        <p:xfrm>
          <a:off x="1618" y="838200"/>
          <a:ext cx="9904382" cy="4649470"/>
        </p:xfrm>
        <a:graphic>
          <a:graphicData uri="http://schemas.openxmlformats.org/drawingml/2006/table">
            <a:tbl>
              <a:tblPr rtl="1"/>
              <a:tblGrid>
                <a:gridCol w="330200"/>
                <a:gridCol w="2177274"/>
                <a:gridCol w="913203"/>
                <a:gridCol w="882248"/>
                <a:gridCol w="680237"/>
                <a:gridCol w="596896"/>
                <a:gridCol w="38639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يتوقع من الطالب ان:</a:t>
                      </a:r>
                    </a:p>
                    <a:p>
                      <a:r>
                        <a:rPr lang="ar-JO" sz="1400" dirty="0" smtClean="0"/>
                        <a:t>يصف موقع جسم بالنسبة الى آخر باستخدام تعبيري يسار ويمين</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الكتاب المدرسي والبيئة الصفية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التعلم التعاوني</a:t>
                      </a:r>
                      <a:endParaRPr lang="en-US" sz="1400" dirty="0" smtClean="0"/>
                    </a:p>
                    <a:p>
                      <a:pPr algn="ctr"/>
                      <a:endParaRPr lang="en-US" sz="1400" dirty="0" smtClean="0"/>
                    </a:p>
                    <a:p>
                      <a:pPr algn="ctr"/>
                      <a:endParaRPr lang="ar-JO" sz="1400" dirty="0" smtClean="0"/>
                    </a:p>
                    <a:p>
                      <a:pPr algn="ctr"/>
                      <a:endParaRPr lang="ar-JO" sz="1400" dirty="0" smtClean="0"/>
                    </a:p>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اوجه الأسئلة التالية الى الطلاب:باي يد تاكل؟باي يد تنظف اسنانك؟باي يد ترمي الكرة؟</a:t>
                      </a:r>
                    </a:p>
                    <a:p>
                      <a:endParaRPr lang="ar-JO" sz="1200" dirty="0" smtClean="0"/>
                    </a:p>
                    <a:p>
                      <a:r>
                        <a:rPr lang="ar-JO" sz="1200" dirty="0" smtClean="0"/>
                        <a:t>اكلف طالبين الوقوف أمام الطلاب</a:t>
                      </a:r>
                      <a:r>
                        <a:rPr lang="ar-JO" sz="1200" baseline="0" dirty="0" smtClean="0"/>
                        <a:t> احدهما على يساري والاخر على يميني واسال اين يقف الطالب (فلان)؟اوضح لهما مفهوم يمين ويسار من خلال هذا النشاط</a:t>
                      </a:r>
                    </a:p>
                    <a:p>
                      <a:r>
                        <a:rPr lang="ar-JO" sz="1200" baseline="0" dirty="0" smtClean="0"/>
                        <a:t>اقسم الطلبة الى مجموعتين واطلب من الأولى رفع اليد اليمنى والمجموعة الثانية رفع اليد اليسرى واطلب من المجموعتين ملاحظة آداء المجموعة الاخرى</a:t>
                      </a:r>
                    </a:p>
                    <a:p>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اوجه الطلبة الى أنشطة الكتاب اتجول بين الطلاب اعزز الإجابات الصحيحة واصوب الإجابات الخاطئة</a:t>
                      </a:r>
                      <a:endParaRPr lang="ar-JO" sz="1200" dirty="0" smtClean="0"/>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10</a:t>
                      </a:r>
                    </a:p>
                    <a:p>
                      <a:endParaRPr lang="ar-JO" sz="1200" dirty="0" smtClean="0"/>
                    </a:p>
                    <a:p>
                      <a:endParaRPr lang="ar-JO" sz="1200" dirty="0" smtClean="0"/>
                    </a:p>
                    <a:p>
                      <a:r>
                        <a:rPr lang="ar-JO" sz="1200" dirty="0" smtClean="0"/>
                        <a:t>15</a:t>
                      </a:r>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endParaRPr lang="ar-JO" sz="1200" dirty="0" smtClean="0"/>
                    </a:p>
                    <a:p>
                      <a:r>
                        <a:rPr lang="ar-JO" sz="1200" dirty="0" smtClean="0"/>
                        <a:t>5</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الحصص:1</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522681" y="185739"/>
            <a:ext cx="5344733"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الأعداد (0-19)               </a:t>
            </a:r>
            <a:r>
              <a:rPr lang="ar-JO" sz="1200" dirty="0">
                <a:latin typeface="Calibri" pitchFamily="34" charset="0"/>
              </a:rPr>
              <a:t>عنوان </a:t>
            </a:r>
            <a:r>
              <a:rPr lang="ar-JO" sz="1200" dirty="0" smtClean="0">
                <a:latin typeface="Calibri" pitchFamily="34" charset="0"/>
              </a:rPr>
              <a:t>الدرس: يمين , يسار </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840675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488689115"/>
              </p:ext>
            </p:extLst>
          </p:nvPr>
        </p:nvGraphicFramePr>
        <p:xfrm>
          <a:off x="1618" y="838200"/>
          <a:ext cx="9904382" cy="4649470"/>
        </p:xfrm>
        <a:graphic>
          <a:graphicData uri="http://schemas.openxmlformats.org/drawingml/2006/table">
            <a:tbl>
              <a:tblPr rtl="1"/>
              <a:tblGrid>
                <a:gridCol w="330200"/>
                <a:gridCol w="2177274"/>
                <a:gridCol w="913203"/>
                <a:gridCol w="882248"/>
                <a:gridCol w="756441"/>
                <a:gridCol w="601654"/>
                <a:gridCol w="3782990"/>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400" dirty="0" smtClean="0"/>
                        <a:t>اتوقع من الطالب</a:t>
                      </a:r>
                      <a:r>
                        <a:rPr lang="ar-JO" sz="1400" baseline="0" dirty="0" smtClean="0"/>
                        <a:t> ان:</a:t>
                      </a:r>
                    </a:p>
                    <a:p>
                      <a:r>
                        <a:rPr lang="ar-JO" sz="1400" baseline="0" dirty="0" smtClean="0"/>
                        <a:t>ي</a:t>
                      </a:r>
                      <a:r>
                        <a:rPr lang="ar-JO" sz="1400" dirty="0" smtClean="0"/>
                        <a:t>صنف وينشئ نماذج لانماط في سياقات متعددة باستخدام الرسم ومعالجات لفظية وحركية</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 والمكعبات والكرتون والرسم</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التعلم من خلال النشاط</a:t>
                      </a:r>
                      <a:endParaRPr lang="en-US" sz="1400" dirty="0" smtClean="0"/>
                    </a:p>
                    <a:p>
                      <a:pPr algn="ctr"/>
                      <a:endParaRPr lang="en-US" sz="1400" dirty="0" smtClean="0"/>
                    </a:p>
                    <a:p>
                      <a:pPr algn="ctr"/>
                      <a:endParaRPr lang="ar-JO" sz="1400" dirty="0" smtClean="0"/>
                    </a:p>
                    <a:p>
                      <a:pPr algn="ctr"/>
                      <a:endParaRPr lang="ar-JO" sz="1400" dirty="0" smtClean="0"/>
                    </a:p>
                    <a:p>
                      <a:pPr algn="ctr"/>
                      <a:r>
                        <a:rPr lang="ar-JO" sz="1400" dirty="0" smtClean="0"/>
                        <a:t>التدريس المباشر</a:t>
                      </a:r>
                    </a:p>
                    <a:p>
                      <a:pPr algn="ctr"/>
                      <a:endParaRPr lang="ar-JO" sz="1400" dirty="0" smtClean="0"/>
                    </a:p>
                    <a:p>
                      <a:pPr algn="ctr"/>
                      <a:endParaRPr lang="ar-JO" sz="1400" dirty="0" smtClean="0"/>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اكلف ستة طلاب الوقوف أمام الصف ثم اطلب من الثاني والرابع والسادس الجلوس ثم اسال الطلبة كيف يجب ان يكون وضع الطالب السابع والثامن؟</a:t>
                      </a:r>
                    </a:p>
                    <a:p>
                      <a:endParaRPr lang="ar-JO" sz="1200" dirty="0" smtClean="0"/>
                    </a:p>
                    <a:p>
                      <a:r>
                        <a:rPr lang="ar-JO" sz="1200" dirty="0" smtClean="0"/>
                        <a:t>الاحظ الإجابات واكرر النشاط باستخدام انماط اخرى</a:t>
                      </a:r>
                    </a:p>
                    <a:p>
                      <a:endParaRPr lang="ar-JO" sz="1200" dirty="0" smtClean="0"/>
                    </a:p>
                    <a:p>
                      <a:r>
                        <a:rPr lang="ar-JO" sz="1200" dirty="0" smtClean="0"/>
                        <a:t>ارسم انماط على السبورة واطلب من الطلبة اكمالها</a:t>
                      </a:r>
                    </a:p>
                    <a:p>
                      <a:endParaRPr lang="ar-JO" sz="1200" dirty="0" smtClean="0"/>
                    </a:p>
                    <a:p>
                      <a:r>
                        <a:rPr lang="ar-JO" sz="1200" dirty="0" smtClean="0"/>
                        <a:t>ادرب الطلبة على رسم أنماط بأنفسهم ومقارنتها مع أنماط زملائهم</a:t>
                      </a:r>
                    </a:p>
                    <a:p>
                      <a:endParaRPr lang="ar-JO" sz="1200" dirty="0" smtClean="0"/>
                    </a:p>
                    <a:p>
                      <a:r>
                        <a:rPr lang="ar-JO" sz="1200" dirty="0" smtClean="0"/>
                        <a:t>اوزع ورقة عمل واراقب حل الطلبة</a:t>
                      </a:r>
                    </a:p>
                    <a:p>
                      <a:endParaRPr lang="ar-JO" sz="1200" dirty="0" smtClean="0"/>
                    </a:p>
                    <a:p>
                      <a:r>
                        <a:rPr lang="ar-JO" sz="1200" dirty="0" smtClean="0"/>
                        <a:t>اوجه الطلبة الى أنشطة الكتاب  حيث اناقشهم في كل تدريب</a:t>
                      </a:r>
                      <a:r>
                        <a:rPr lang="ar-JO" sz="1200" baseline="0" dirty="0" smtClean="0"/>
                        <a:t> واوضحه لهم واتجول بينهم الاحظ حلهم اعزز الإجابات الصحيحة </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15</a:t>
                      </a:r>
                    </a:p>
                    <a:p>
                      <a:endParaRPr lang="ar-JO" sz="1200" dirty="0" smtClean="0"/>
                    </a:p>
                    <a:p>
                      <a:endParaRPr lang="ar-JO" sz="1200" dirty="0" smtClean="0"/>
                    </a:p>
                    <a:p>
                      <a:r>
                        <a:rPr lang="en-US" sz="1200" dirty="0" smtClean="0"/>
                        <a:t>10</a:t>
                      </a:r>
                      <a:endParaRPr lang="ar-JO" sz="1200" dirty="0" smtClean="0"/>
                    </a:p>
                    <a:p>
                      <a:endParaRPr lang="ar-JO" sz="1200" dirty="0" smtClean="0"/>
                    </a:p>
                    <a:p>
                      <a:r>
                        <a:rPr lang="ar-JO" sz="1200" dirty="0" smtClean="0"/>
                        <a:t>15</a:t>
                      </a:r>
                    </a:p>
                    <a:p>
                      <a:endParaRPr lang="ar-JO" sz="1200" dirty="0" smtClean="0"/>
                    </a:p>
                    <a:p>
                      <a:r>
                        <a:rPr lang="en-US" sz="1200" dirty="0" smtClean="0"/>
                        <a:t>40</a:t>
                      </a:r>
                      <a:endParaRPr lang="ar-JO" sz="1200" dirty="0" smtClean="0"/>
                    </a:p>
                    <a:p>
                      <a:endParaRPr lang="ar-JO" sz="1200" dirty="0" smtClean="0"/>
                    </a:p>
                    <a:p>
                      <a:r>
                        <a:rPr lang="ar-JO" sz="1200" dirty="0" smtClean="0"/>
                        <a:t>30</a:t>
                      </a:r>
                    </a:p>
                    <a:p>
                      <a:endParaRPr lang="ar-JO" sz="1200" dirty="0" smtClean="0"/>
                    </a:p>
                    <a:p>
                      <a:r>
                        <a:rPr lang="en-US" sz="1200" dirty="0" smtClean="0"/>
                        <a:t>10</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الحصص:3</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801603" y="185739"/>
            <a:ext cx="5065810"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الأعداد (0-19)              </a:t>
            </a:r>
            <a:r>
              <a:rPr lang="ar-JO" sz="1200" dirty="0">
                <a:latin typeface="Calibri" pitchFamily="34" charset="0"/>
              </a:rPr>
              <a:t>عنوان </a:t>
            </a:r>
            <a:r>
              <a:rPr lang="ar-JO" sz="1200" dirty="0" smtClean="0">
                <a:latin typeface="Calibri" pitchFamily="34" charset="0"/>
              </a:rPr>
              <a:t>الدرس: الأنماط </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267912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4174202058"/>
              </p:ext>
            </p:extLst>
          </p:nvPr>
        </p:nvGraphicFramePr>
        <p:xfrm>
          <a:off x="1618" y="838200"/>
          <a:ext cx="9904382" cy="4580920"/>
        </p:xfrm>
        <a:graphic>
          <a:graphicData uri="http://schemas.openxmlformats.org/drawingml/2006/table">
            <a:tbl>
              <a:tblPr rtl="1"/>
              <a:tblGrid>
                <a:gridCol w="330200"/>
                <a:gridCol w="2177274"/>
                <a:gridCol w="913203"/>
                <a:gridCol w="882248"/>
                <a:gridCol w="654837"/>
                <a:gridCol w="592134"/>
                <a:gridCol w="3894114"/>
                <a:gridCol w="460372"/>
              </a:tblGrid>
              <a:tr h="2654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2560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099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 من الطالب ان:</a:t>
                      </a:r>
                    </a:p>
                    <a:p>
                      <a:r>
                        <a:rPr lang="ar-JO" sz="1200" dirty="0" smtClean="0"/>
                        <a:t>يدرك الاعداد من (1-9)</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يميز الاعداد من (1-9)</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 والبيئة الصفية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التدريس المباشر</a:t>
                      </a:r>
                    </a:p>
                    <a:p>
                      <a:pPr algn="ctr"/>
                      <a:endParaRPr lang="ar-JO" sz="1400" dirty="0" smtClean="0"/>
                    </a:p>
                    <a:p>
                      <a:pPr algn="ctr"/>
                      <a:endParaRPr lang="ar-JO" sz="1400" dirty="0" smtClean="0"/>
                    </a:p>
                    <a:p>
                      <a:pPr algn="ctr"/>
                      <a:r>
                        <a:rPr lang="ar-JO" sz="1400" dirty="0" smtClean="0"/>
                        <a:t>التعلم من خلال النشاط</a:t>
                      </a:r>
                    </a:p>
                    <a:p>
                      <a:pPr algn="ctr"/>
                      <a:endParaRPr lang="ar-JO" sz="1400" dirty="0" smtClean="0"/>
                    </a:p>
                    <a:p>
                      <a:pPr algn="ctr"/>
                      <a:r>
                        <a:rPr lang="ar-JO" sz="1400" dirty="0" smtClean="0"/>
                        <a:t>التعلم التعاوني</a:t>
                      </a:r>
                    </a:p>
                    <a:p>
                      <a:pPr algn="ctr"/>
                      <a:endParaRPr lang="ar-JO" sz="1400" dirty="0" smtClean="0"/>
                    </a:p>
                    <a:p>
                      <a:pPr algn="ctr"/>
                      <a:r>
                        <a:rPr lang="ar-JO" sz="1400" dirty="0" smtClean="0"/>
                        <a:t>العمل في الكتاب المدرسي</a:t>
                      </a:r>
                    </a:p>
                    <a:p>
                      <a:pPr algn="ctr"/>
                      <a:endParaRPr lang="ar-JO" sz="1400" dirty="0" smtClean="0"/>
                    </a:p>
                    <a:p>
                      <a:pPr algn="ct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الورقة والقلم</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400" dirty="0" smtClean="0"/>
                        <a:t>قائمة</a:t>
                      </a:r>
                      <a:r>
                        <a:rPr lang="ar-JO" sz="1400" baseline="0" dirty="0" smtClean="0"/>
                        <a:t> الرصد</a:t>
                      </a:r>
                      <a:endParaRPr lang="ar-JO" sz="14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اناقش الطلبة</a:t>
                      </a:r>
                      <a:r>
                        <a:rPr lang="ar-JO" sz="1200" baseline="0" dirty="0" smtClean="0"/>
                        <a:t> في مفهومي العددين(1,2)من خلال موجودات الصف :اسال الطلبة كم باب للصف؟كم معلما في الصف؟كم يدا لي؟كم انفا لي؟</a:t>
                      </a:r>
                    </a:p>
                    <a:p>
                      <a:endParaRPr lang="ar-JO" sz="1200" baseline="0" dirty="0" smtClean="0"/>
                    </a:p>
                    <a:p>
                      <a:r>
                        <a:rPr lang="ar-JO" sz="1200" baseline="0" dirty="0" smtClean="0"/>
                        <a:t>احمل قلما واحدا ثم اسال كم قلما احمل؟اكرر النشاط مع كتابة العدد على السبورة في كل مرة</a:t>
                      </a:r>
                    </a:p>
                    <a:p>
                      <a:endParaRPr lang="ar-JO" sz="1200" baseline="0" dirty="0" smtClean="0"/>
                    </a:p>
                    <a:p>
                      <a:r>
                        <a:rPr lang="ar-JO" sz="1200" baseline="0" dirty="0" smtClean="0"/>
                        <a:t>اعرض نموذج لخط منقط للعدد (1و2) ثم ابين طريقة الكتابة وتدريب الطلبة على كتابته جيدا ،ثم تشكيله باستخدام المعجون والتلوين</a:t>
                      </a:r>
                    </a:p>
                    <a:p>
                      <a:endParaRPr lang="ar-JO" sz="1200" baseline="0" dirty="0" smtClean="0"/>
                    </a:p>
                    <a:p>
                      <a:r>
                        <a:rPr lang="ar-JO" sz="1200" baseline="0" dirty="0" smtClean="0"/>
                        <a:t>ادرب الطلبة على كتابة العدد 1,2 على السبورة ثم الدفتر الجانبي ثم على الكتاب المدرسي</a:t>
                      </a:r>
                    </a:p>
                    <a:p>
                      <a:endParaRPr lang="ar-JO" sz="1200" baseline="0" dirty="0" smtClean="0"/>
                    </a:p>
                    <a:p>
                      <a:r>
                        <a:rPr lang="ar-JO" sz="1200" baseline="0" dirty="0" smtClean="0"/>
                        <a:t>اوجه الطلبة الى أنشطة الكتاب المدرسي اوضح المطلوب واتجول بينهم اصوب الإجابات الخاطئة واعزز الإجابات الصحيحة</a:t>
                      </a:r>
                    </a:p>
                    <a:p>
                      <a:endParaRPr lang="ar-JO" sz="1200" baseline="0" dirty="0" smtClean="0"/>
                    </a:p>
                    <a:p>
                      <a:r>
                        <a:rPr lang="ar-JO" sz="1200" baseline="0" dirty="0" smtClean="0"/>
                        <a:t>اناقش الطلبة في مفهوم الاعداد(،6،7،8،9،3,4,5)بالطريقة السابقة</a:t>
                      </a:r>
                    </a:p>
                    <a:p>
                      <a:endParaRPr lang="ar-JO" sz="1200" baseline="0" dirty="0" smtClean="0"/>
                    </a:p>
                    <a:p>
                      <a:r>
                        <a:rPr lang="ar-JO" sz="1200" baseline="0" dirty="0" smtClean="0"/>
                        <a:t>ادرب الطلبة على كتابة الاعداد</a:t>
                      </a:r>
                    </a:p>
                    <a:p>
                      <a:endParaRPr lang="ar-JO" sz="1200" baseline="0" dirty="0" smtClean="0"/>
                    </a:p>
                    <a:p>
                      <a:r>
                        <a:rPr lang="ar-JO" sz="1200" baseline="0" dirty="0" smtClean="0"/>
                        <a:t>اوجه الطلبة الى أنشطة الكتاب</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اتجول بين الطلاب اعزز الإجابات الصحيحة واصوب </a:t>
                      </a:r>
                      <a:r>
                        <a:rPr lang="ar-JO" sz="1200" baseline="0" smtClean="0"/>
                        <a:t>الإجابات الخاطئة</a:t>
                      </a:r>
                      <a:endParaRPr lang="ar-JO" sz="12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10</a:t>
                      </a:r>
                    </a:p>
                    <a:p>
                      <a:endParaRPr lang="ar-JO" sz="1200" dirty="0" smtClean="0"/>
                    </a:p>
                    <a:p>
                      <a:endParaRPr lang="ar-JO" sz="1200" dirty="0" smtClean="0"/>
                    </a:p>
                    <a:p>
                      <a:r>
                        <a:rPr lang="ar-JO" sz="1200" dirty="0" smtClean="0"/>
                        <a:t>10</a:t>
                      </a:r>
                    </a:p>
                    <a:p>
                      <a:endParaRPr lang="ar-JO" sz="1200" dirty="0" smtClean="0"/>
                    </a:p>
                    <a:p>
                      <a:endParaRPr lang="ar-JO" sz="1200" dirty="0" smtClean="0"/>
                    </a:p>
                    <a:p>
                      <a:r>
                        <a:rPr lang="en-US" sz="1200" dirty="0" smtClean="0"/>
                        <a:t>10</a:t>
                      </a:r>
                      <a:endParaRPr lang="ar-JO" sz="1200" dirty="0" smtClean="0"/>
                    </a:p>
                    <a:p>
                      <a:endParaRPr lang="ar-JO" sz="1200" dirty="0" smtClean="0"/>
                    </a:p>
                    <a:p>
                      <a:endParaRPr lang="ar-JO" sz="1200" dirty="0" smtClean="0"/>
                    </a:p>
                    <a:p>
                      <a:r>
                        <a:rPr lang="ar-JO" sz="1200" dirty="0" smtClean="0"/>
                        <a:t>10</a:t>
                      </a:r>
                    </a:p>
                    <a:p>
                      <a:endParaRPr lang="ar-JO" sz="1200" dirty="0" smtClean="0"/>
                    </a:p>
                    <a:p>
                      <a:endParaRPr lang="ar-JO" sz="1200" dirty="0" smtClean="0"/>
                    </a:p>
                    <a:p>
                      <a:r>
                        <a:rPr lang="ar-JO" sz="1200" dirty="0" smtClean="0"/>
                        <a:t>6*</a:t>
                      </a:r>
                      <a:r>
                        <a:rPr lang="en-US" sz="1200" dirty="0" smtClean="0"/>
                        <a:t>40</a:t>
                      </a:r>
                      <a:endParaRPr lang="ar-JO" sz="1200" dirty="0" smtClean="0"/>
                    </a:p>
                    <a:p>
                      <a:endParaRPr lang="ar-JO" sz="1200" dirty="0" smtClean="0"/>
                    </a:p>
                    <a:p>
                      <a:r>
                        <a:rPr lang="en-US" sz="1200" dirty="0" smtClean="0"/>
                        <a:t>30</a:t>
                      </a:r>
                      <a:endParaRPr lang="ar-JO" sz="1200" dirty="0" smtClean="0"/>
                    </a:p>
                    <a:p>
                      <a:endParaRPr lang="ar-JO" sz="1200" dirty="0" smtClean="0"/>
                    </a:p>
                    <a:p>
                      <a:r>
                        <a:rPr lang="ar-JO" sz="1200" dirty="0" smtClean="0"/>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الحصص:8</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344752" y="185739"/>
            <a:ext cx="5522666"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الأعداد (0-19)              </a:t>
            </a:r>
            <a:r>
              <a:rPr lang="ar-JO" sz="1200" dirty="0">
                <a:latin typeface="Calibri" pitchFamily="34" charset="0"/>
              </a:rPr>
              <a:t>عنوان </a:t>
            </a:r>
            <a:r>
              <a:rPr lang="ar-JO" sz="1200" dirty="0" smtClean="0">
                <a:latin typeface="Calibri" pitchFamily="34" charset="0"/>
              </a:rPr>
              <a:t>الدرس:الاعداد من(1-9) </a:t>
            </a:r>
            <a:endParaRPr lang="ar-JO" sz="1200" dirty="0">
              <a:latin typeface="Calibri" pitchFamily="34" charset="0"/>
            </a:endParaRPr>
          </a:p>
          <a:p>
            <a:r>
              <a:rPr lang="ar-JO" sz="1200" dirty="0">
                <a:latin typeface="Calibri" pitchFamily="34" charset="0"/>
              </a:rPr>
              <a:t>         التاريخ</a:t>
            </a:r>
            <a:r>
              <a:rPr lang="ar-JO" sz="1200" dirty="0" smtClean="0">
                <a:latin typeface="Calibri" pitchFamily="34" charset="0"/>
              </a:rPr>
              <a:t>:                  من</a:t>
            </a:r>
            <a:r>
              <a:rPr lang="ar-JO" sz="1200" dirty="0">
                <a:latin typeface="Calibri" pitchFamily="34" charset="0"/>
              </a:rPr>
              <a:t>: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166718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Group 2"/>
          <p:cNvGraphicFramePr>
            <a:graphicFrameLocks noGrp="1"/>
          </p:cNvGraphicFramePr>
          <p:nvPr>
            <p:extLst>
              <p:ext uri="{D42A27DB-BD31-4B8C-83A1-F6EECF244321}">
                <p14:modId xmlns:p14="http://schemas.microsoft.com/office/powerpoint/2010/main" val="1851530566"/>
              </p:ext>
            </p:extLst>
          </p:nvPr>
        </p:nvGraphicFramePr>
        <p:xfrm>
          <a:off x="1618" y="838200"/>
          <a:ext cx="9904382" cy="4649470"/>
        </p:xfrm>
        <a:graphic>
          <a:graphicData uri="http://schemas.openxmlformats.org/drawingml/2006/table">
            <a:tbl>
              <a:tblPr rtl="1"/>
              <a:tblGrid>
                <a:gridCol w="330200"/>
                <a:gridCol w="1927244"/>
                <a:gridCol w="1163233"/>
                <a:gridCol w="882248"/>
                <a:gridCol w="756441"/>
                <a:gridCol w="546092"/>
                <a:gridCol w="3838552"/>
                <a:gridCol w="460372"/>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 من الطالب ان:</a:t>
                      </a:r>
                    </a:p>
                    <a:p>
                      <a:r>
                        <a:rPr lang="ar-JO" sz="1200" dirty="0" smtClean="0"/>
                        <a:t>يدرك مفهوم الصفر وتمييزه وكتابته</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 والبيئة الصفية</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الورقة والقلم</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a:t>
                      </a:r>
                      <a:r>
                        <a:rPr lang="ar-JO" sz="1200" baseline="0" dirty="0" smtClean="0"/>
                        <a:t> الرصد</a:t>
                      </a:r>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احضر 3اقلام واضعها في اليد اليمنى؟ثم الاحظ الإجابات ثم اكرر النشاط  باعداد مختلفة من(1-9)ثم</a:t>
                      </a:r>
                      <a:r>
                        <a:rPr lang="ar-JO" sz="1200" baseline="0" dirty="0" smtClean="0"/>
                        <a:t> اسال الطلبة كم قلما  بقي معي ؟(0)اربط مفهوم عبارة لا شيئ بالعدد صفر </a:t>
                      </a:r>
                    </a:p>
                    <a:p>
                      <a:endParaRPr lang="ar-JO" sz="1200" baseline="0" dirty="0" smtClean="0"/>
                    </a:p>
                    <a:p>
                      <a:r>
                        <a:rPr lang="ar-JO" sz="1200" baseline="0" dirty="0" smtClean="0"/>
                        <a:t>اكرر النشاط السابق باستعمال المقالم والاقلام</a:t>
                      </a:r>
                    </a:p>
                    <a:p>
                      <a:endParaRPr lang="ar-JO" sz="1200" baseline="0" dirty="0" smtClean="0"/>
                    </a:p>
                    <a:p>
                      <a:r>
                        <a:rPr lang="ar-JO" sz="1200" baseline="0" dirty="0" smtClean="0"/>
                        <a:t>اكتب رمز العدد صفر على السبورة وادرب الطلبة على كتابته</a:t>
                      </a:r>
                    </a:p>
                    <a:p>
                      <a:endParaRPr lang="ar-JO" sz="1200" baseline="0" dirty="0" smtClean="0"/>
                    </a:p>
                    <a:p>
                      <a:r>
                        <a:rPr lang="ar-JO" sz="1200" baseline="0" dirty="0" smtClean="0"/>
                        <a:t>اوجه الطلبة الى أنشطة الكتاب</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اتجول بين الطلاب اعزز الإجابات الصحيحة واصوب الإجابات الخاطئة</a:t>
                      </a:r>
                      <a:endParaRPr lang="ar-JO" sz="1200" dirty="0" smtClean="0"/>
                    </a:p>
                    <a:p>
                      <a:endParaRPr lang="ar-JO" sz="1200" baseline="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dirty="0" smtClean="0"/>
                        <a:t>10</a:t>
                      </a:r>
                      <a:endParaRPr lang="ar-JO" sz="1200" dirty="0" smtClean="0"/>
                    </a:p>
                    <a:p>
                      <a:endParaRPr lang="ar-JO" sz="1200" dirty="0" smtClean="0"/>
                    </a:p>
                    <a:p>
                      <a:endParaRPr lang="ar-JO" sz="1200" dirty="0" smtClean="0"/>
                    </a:p>
                    <a:p>
                      <a:endParaRPr lang="ar-JO" sz="1200" dirty="0" smtClean="0"/>
                    </a:p>
                    <a:p>
                      <a:r>
                        <a:rPr lang="en-US" sz="1200" dirty="0" smtClean="0"/>
                        <a:t>10</a:t>
                      </a:r>
                      <a:endParaRPr lang="ar-JO" sz="1200" dirty="0" smtClean="0"/>
                    </a:p>
                    <a:p>
                      <a:endParaRPr lang="ar-JO" sz="1200" dirty="0" smtClean="0"/>
                    </a:p>
                    <a:p>
                      <a:r>
                        <a:rPr lang="ar-JO" sz="1200" dirty="0" smtClean="0"/>
                        <a:t>10</a:t>
                      </a:r>
                    </a:p>
                    <a:p>
                      <a:endParaRPr lang="ar-JO" sz="1200" dirty="0" smtClean="0"/>
                    </a:p>
                    <a:p>
                      <a:r>
                        <a:rPr lang="en-US" sz="1200" dirty="0" smtClean="0"/>
                        <a:t>10</a:t>
                      </a:r>
                      <a:endParaRPr lang="ar-JO" sz="120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54" name="Text Box 34"/>
          <p:cNvSpPr txBox="1">
            <a:spLocks noChangeArrowheads="1"/>
          </p:cNvSpPr>
          <p:nvPr/>
        </p:nvSpPr>
        <p:spPr bwMode="auto">
          <a:xfrm>
            <a:off x="8660853" y="2"/>
            <a:ext cx="1337225" cy="830997"/>
          </a:xfrm>
          <a:prstGeom prst="rect">
            <a:avLst/>
          </a:prstGeom>
          <a:noFill/>
          <a:ln w="9525">
            <a:noFill/>
            <a:miter lim="800000"/>
            <a:headEnd/>
            <a:tailEnd/>
          </a:ln>
        </p:spPr>
        <p:txBody>
          <a:bodyPr wrap="none">
            <a:spAutoFit/>
          </a:bodyPr>
          <a:lstStyle/>
          <a:p>
            <a:r>
              <a:rPr lang="ar-JO" sz="1200" dirty="0">
                <a:latin typeface="Calibri" pitchFamily="34" charset="0"/>
              </a:rPr>
              <a:t> الصف: الاول الاساسي</a:t>
            </a:r>
          </a:p>
          <a:p>
            <a:r>
              <a:rPr lang="ar-JO" sz="1200" dirty="0">
                <a:latin typeface="Calibri" pitchFamily="34" charset="0"/>
              </a:rPr>
              <a:t> عدد </a:t>
            </a:r>
            <a:r>
              <a:rPr lang="ar-JO" sz="1200" dirty="0" smtClean="0">
                <a:latin typeface="Calibri" pitchFamily="34" charset="0"/>
              </a:rPr>
              <a:t>الحصص:1</a:t>
            </a:r>
            <a:endParaRPr lang="ar-JO" sz="1200" dirty="0">
              <a:latin typeface="Calibri" pitchFamily="34" charset="0"/>
            </a:endParaRPr>
          </a:p>
          <a:p>
            <a:r>
              <a:rPr lang="ar-JO" sz="1200" dirty="0">
                <a:latin typeface="Calibri" pitchFamily="34" charset="0"/>
              </a:rPr>
              <a:t> التعلم القبلي:</a:t>
            </a:r>
          </a:p>
          <a:p>
            <a:r>
              <a:rPr lang="ar-JO" sz="1200" dirty="0">
                <a:latin typeface="Calibri" pitchFamily="34" charset="0"/>
              </a:rPr>
              <a:t> التكامل الراسي:</a:t>
            </a:r>
            <a:endParaRPr lang="en-US" sz="1200" dirty="0">
              <a:latin typeface="Calibri" pitchFamily="34" charset="0"/>
            </a:endParaRPr>
          </a:p>
        </p:txBody>
      </p:sp>
      <p:sp>
        <p:nvSpPr>
          <p:cNvPr id="5155" name="Text Box 35"/>
          <p:cNvSpPr txBox="1">
            <a:spLocks noChangeArrowheads="1"/>
          </p:cNvSpPr>
          <p:nvPr/>
        </p:nvSpPr>
        <p:spPr bwMode="auto">
          <a:xfrm>
            <a:off x="1112584" y="185739"/>
            <a:ext cx="4754828" cy="646331"/>
          </a:xfrm>
          <a:prstGeom prst="rect">
            <a:avLst/>
          </a:prstGeom>
          <a:noFill/>
          <a:ln w="9525">
            <a:noFill/>
            <a:miter lim="800000"/>
            <a:headEnd/>
            <a:tailEnd/>
          </a:ln>
        </p:spPr>
        <p:txBody>
          <a:bodyPr wrap="none">
            <a:spAutoFit/>
          </a:bodyPr>
          <a:lstStyle/>
          <a:p>
            <a:r>
              <a:rPr lang="ar-JO" sz="1200" dirty="0">
                <a:latin typeface="Calibri" pitchFamily="34" charset="0"/>
              </a:rPr>
              <a:t>المبحث: </a:t>
            </a:r>
            <a:r>
              <a:rPr lang="ar-JO" sz="1200" dirty="0" smtClean="0">
                <a:latin typeface="Calibri" pitchFamily="34" charset="0"/>
              </a:rPr>
              <a:t>الرياضيات             </a:t>
            </a:r>
            <a:r>
              <a:rPr lang="ar-JO" sz="1200" dirty="0">
                <a:latin typeface="Calibri" pitchFamily="34" charset="0"/>
              </a:rPr>
              <a:t>عنوان الوحدة: </a:t>
            </a:r>
            <a:r>
              <a:rPr lang="ar-JO" sz="1200" dirty="0" smtClean="0">
                <a:latin typeface="Calibri" pitchFamily="34" charset="0"/>
              </a:rPr>
              <a:t>الأعداد (0-9)            </a:t>
            </a:r>
            <a:r>
              <a:rPr lang="ar-JO" sz="1200" dirty="0">
                <a:latin typeface="Calibri" pitchFamily="34" charset="0"/>
              </a:rPr>
              <a:t>عنوان </a:t>
            </a:r>
            <a:r>
              <a:rPr lang="ar-JO" sz="1200" dirty="0" smtClean="0">
                <a:latin typeface="Calibri" pitchFamily="34" charset="0"/>
              </a:rPr>
              <a:t>الدرس: صفر</a:t>
            </a:r>
            <a:endParaRPr lang="ar-JO" sz="1200" dirty="0">
              <a:latin typeface="Calibri" pitchFamily="34" charset="0"/>
            </a:endParaRPr>
          </a:p>
          <a:p>
            <a:r>
              <a:rPr lang="ar-JO" sz="1200" dirty="0">
                <a:latin typeface="Calibri" pitchFamily="34" charset="0"/>
              </a:rPr>
              <a:t>         التاريخ:من:                  الى:</a:t>
            </a:r>
          </a:p>
          <a:p>
            <a:r>
              <a:rPr lang="ar-JO" sz="1200" dirty="0">
                <a:latin typeface="Calibri" pitchFamily="34" charset="0"/>
              </a:rPr>
              <a:t>         التكامل الافقي</a:t>
            </a:r>
            <a:endParaRPr lang="en-US" sz="1200" dirty="0">
              <a:latin typeface="Calibri" pitchFamily="34" charset="0"/>
            </a:endParaRPr>
          </a:p>
        </p:txBody>
      </p:sp>
      <p:sp>
        <p:nvSpPr>
          <p:cNvPr id="5156" name="Text Box 36"/>
          <p:cNvSpPr txBox="1">
            <a:spLocks noChangeArrowheads="1"/>
          </p:cNvSpPr>
          <p:nvPr/>
        </p:nvSpPr>
        <p:spPr bwMode="auto">
          <a:xfrm>
            <a:off x="4857663" y="2"/>
            <a:ext cx="797013" cy="307777"/>
          </a:xfrm>
          <a:prstGeom prst="rect">
            <a:avLst/>
          </a:prstGeom>
          <a:noFill/>
          <a:ln w="9525">
            <a:noFill/>
            <a:miter lim="800000"/>
            <a:headEnd/>
            <a:tailEnd/>
          </a:ln>
        </p:spPr>
        <p:txBody>
          <a:bodyPr wrap="none">
            <a:spAutoFit/>
          </a:bodyPr>
          <a:lstStyle/>
          <a:p>
            <a:r>
              <a:rPr lang="ar-JO" sz="1400" b="1">
                <a:latin typeface="Calibri" pitchFamily="34" charset="0"/>
              </a:rPr>
              <a:t>خطة درس</a:t>
            </a:r>
            <a:endParaRPr lang="en-US" sz="1400" b="1">
              <a:latin typeface="Calibri" pitchFamily="34" charset="0"/>
            </a:endParaRPr>
          </a:p>
        </p:txBody>
      </p:sp>
      <p:graphicFrame>
        <p:nvGraphicFramePr>
          <p:cNvPr id="25638" name="Group 38"/>
          <p:cNvGraphicFramePr>
            <a:graphicFrameLocks noGrp="1"/>
          </p:cNvGraphicFramePr>
          <p:nvPr/>
        </p:nvGraphicFramePr>
        <p:xfrm>
          <a:off x="23813" y="5643578"/>
          <a:ext cx="3276600" cy="10668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219607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88" name="Group 84"/>
          <p:cNvGraphicFramePr>
            <a:graphicFrameLocks noGrp="1"/>
          </p:cNvGraphicFramePr>
          <p:nvPr>
            <p:extLst>
              <p:ext uri="{D42A27DB-BD31-4B8C-83A1-F6EECF244321}">
                <p14:modId xmlns:p14="http://schemas.microsoft.com/office/powerpoint/2010/main" val="2988081241"/>
              </p:ext>
            </p:extLst>
          </p:nvPr>
        </p:nvGraphicFramePr>
        <p:xfrm>
          <a:off x="32" y="714356"/>
          <a:ext cx="9905968" cy="4649470"/>
        </p:xfrm>
        <a:graphic>
          <a:graphicData uri="http://schemas.openxmlformats.org/drawingml/2006/table">
            <a:tbl>
              <a:tblPr rtl="1"/>
              <a:tblGrid>
                <a:gridCol w="330200"/>
                <a:gridCol w="1434329"/>
                <a:gridCol w="1054874"/>
                <a:gridCol w="838200"/>
                <a:gridCol w="782627"/>
                <a:gridCol w="537790"/>
                <a:gridCol w="4401695"/>
                <a:gridCol w="526253"/>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5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05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50" b="1" i="0" u="none" strike="noStrike" cap="none" normalizeH="0" baseline="0" dirty="0" smtClean="0">
                          <a:ln>
                            <a:noFill/>
                          </a:ln>
                          <a:solidFill>
                            <a:schemeClr val="tx1"/>
                          </a:solidFill>
                          <a:effectLst/>
                          <a:latin typeface="Arial" pitchFamily="34" charset="0"/>
                          <a:cs typeface="Arial" pitchFamily="34" charset="0"/>
                        </a:rPr>
                        <a:t>الاداة</a:t>
                      </a: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9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9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يتوقع</a:t>
                      </a:r>
                      <a:r>
                        <a:rPr lang="ar-JO" sz="1200" baseline="0" dirty="0" smtClean="0"/>
                        <a:t> من الطالب ان</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تعرف</a:t>
                      </a:r>
                      <a:r>
                        <a:rPr lang="ar-JO" sz="1200" baseline="0" dirty="0" smtClean="0"/>
                        <a:t> العدد عشرة</a:t>
                      </a:r>
                      <a:endParaRPr lang="ar-JO" sz="1200" dirty="0" smtClean="0"/>
                    </a:p>
                    <a:p>
                      <a:endParaRPr lang="ar-JO" sz="1200"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المكعبات+ النقود+ العيدان</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الكتاب المدرسي</a:t>
                      </a:r>
                      <a:endParaRPr lang="ar-JO" sz="1200" dirty="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القلم والورقة</a:t>
                      </a:r>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p>
                    <a:p>
                      <a:pPr algn="ctr"/>
                      <a:endParaRPr lang="ar-JO" sz="1200" dirty="0" smtClean="0"/>
                    </a:p>
                  </a:txBody>
                  <a:tcPr marL="91441" marR="9144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اسئل الطلبة عن الاعداد ضمن ( 9) و عن العدد السابق والتالي للعدد 8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الطلب من الطلبة تكوين عامود من المكعبات من ثمانية مكعبات ثم اسئل ماذا يحدث لو اضفنا مكبا ؟ وماذا يحدث لو اضفنا مكعبين ؟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اكلف الطلبة اضافة مكعبين و ذكر عدد المكبات في العامود و كتابة العدد 10 على السبورة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اكلف الطلبة عد المكعبات العشرة وعد أشياء أخرى ملموسة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اسأل الطلبة عن عدد اصابع اليدين و القدمين</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ادرب الطلبة على كتابة العدد عشرة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اوجه الطلبة الى حل الأنشطة الكتاب</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اكلف الطلب حل تدريبات الدفتر الجانبي</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cs typeface="Arial" pitchFamily="34" charset="0"/>
                        </a:rPr>
                        <a:t>20</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38" name="Text Box 34"/>
          <p:cNvSpPr txBox="1">
            <a:spLocks noChangeArrowheads="1"/>
          </p:cNvSpPr>
          <p:nvPr/>
        </p:nvSpPr>
        <p:spPr bwMode="auto">
          <a:xfrm>
            <a:off x="4518478" y="428605"/>
            <a:ext cx="5464958" cy="276999"/>
          </a:xfrm>
          <a:prstGeom prst="rect">
            <a:avLst/>
          </a:prstGeom>
          <a:noFill/>
          <a:ln w="9525">
            <a:noFill/>
            <a:miter lim="800000"/>
            <a:headEnd/>
            <a:tailEnd/>
          </a:ln>
          <a:effectLst/>
        </p:spPr>
        <p:txBody>
          <a:bodyPr wrap="none">
            <a:spAutoFit/>
          </a:bodyPr>
          <a:lstStyle/>
          <a:p>
            <a:r>
              <a:rPr lang="ar-JO" sz="1200" dirty="0"/>
              <a:t> الصف: الاول </a:t>
            </a:r>
            <a:r>
              <a:rPr lang="ar-JO" sz="1200" dirty="0" smtClean="0"/>
              <a:t>الاساسي         عدد الحصص :2           التعلم القبلي</a:t>
            </a:r>
            <a:r>
              <a:rPr lang="ar-JO" sz="1200" dirty="0"/>
              <a:t> </a:t>
            </a:r>
            <a:r>
              <a:rPr lang="ar-JO" sz="1200" dirty="0" smtClean="0"/>
              <a:t>                         التكامل الافقي:</a:t>
            </a:r>
            <a:endParaRPr lang="en-US" sz="1200" dirty="0"/>
          </a:p>
        </p:txBody>
      </p:sp>
      <p:sp>
        <p:nvSpPr>
          <p:cNvPr id="21539" name="Text Box 35"/>
          <p:cNvSpPr txBox="1">
            <a:spLocks noChangeArrowheads="1"/>
          </p:cNvSpPr>
          <p:nvPr/>
        </p:nvSpPr>
        <p:spPr bwMode="auto">
          <a:xfrm>
            <a:off x="459261" y="185739"/>
            <a:ext cx="9446817" cy="276999"/>
          </a:xfrm>
          <a:prstGeom prst="rect">
            <a:avLst/>
          </a:prstGeom>
          <a:noFill/>
          <a:ln w="9525">
            <a:noFill/>
            <a:miter lim="800000"/>
            <a:headEnd/>
            <a:tailEnd/>
          </a:ln>
          <a:effectLst/>
        </p:spPr>
        <p:txBody>
          <a:bodyPr wrap="none">
            <a:spAutoFit/>
          </a:bodyPr>
          <a:lstStyle/>
          <a:p>
            <a:r>
              <a:rPr lang="ar-JO" sz="1200" dirty="0"/>
              <a:t>المبحث: </a:t>
            </a:r>
            <a:r>
              <a:rPr lang="ar-JO" sz="1200" dirty="0" smtClean="0"/>
              <a:t>الرياضيات            </a:t>
            </a:r>
            <a:r>
              <a:rPr lang="ar-JO" sz="1200" dirty="0"/>
              <a:t>عنوان الوحدة: </a:t>
            </a:r>
            <a:r>
              <a:rPr lang="ar-JO" sz="1200" dirty="0" smtClean="0"/>
              <a:t>الاعداد حتى (1-19)        عنوان الدرس:</a:t>
            </a:r>
            <a:r>
              <a:rPr lang="ar-JO" sz="1200" dirty="0"/>
              <a:t> </a:t>
            </a:r>
            <a:r>
              <a:rPr lang="ar-JO" sz="1200" dirty="0" smtClean="0"/>
              <a:t>العدد عشرة         التاريخ:                        من</a:t>
            </a:r>
            <a:r>
              <a:rPr lang="ar-JO" sz="1200" dirty="0"/>
              <a:t>: </a:t>
            </a:r>
            <a:r>
              <a:rPr lang="ar-JO" sz="1200" dirty="0" smtClean="0"/>
              <a:t>                  الى:              التكامل الراسي:</a:t>
            </a:r>
            <a:endParaRPr lang="en-US" sz="1200" dirty="0"/>
          </a:p>
        </p:txBody>
      </p:sp>
      <p:sp>
        <p:nvSpPr>
          <p:cNvPr id="21540" name="Text Box 36"/>
          <p:cNvSpPr txBox="1">
            <a:spLocks noChangeArrowheads="1"/>
          </p:cNvSpPr>
          <p:nvPr/>
        </p:nvSpPr>
        <p:spPr bwMode="auto">
          <a:xfrm>
            <a:off x="4857664" y="1"/>
            <a:ext cx="797013" cy="307777"/>
          </a:xfrm>
          <a:prstGeom prst="rect">
            <a:avLst/>
          </a:prstGeom>
          <a:noFill/>
          <a:ln w="9525">
            <a:noFill/>
            <a:miter lim="800000"/>
            <a:headEnd/>
            <a:tailEnd/>
          </a:ln>
          <a:effectLst/>
        </p:spPr>
        <p:txBody>
          <a:bodyPr wrap="none">
            <a:spAutoFit/>
          </a:bodyPr>
          <a:lstStyle/>
          <a:p>
            <a:r>
              <a:rPr lang="ar-JO" sz="1400" b="1"/>
              <a:t>خطة درس</a:t>
            </a:r>
            <a:endParaRPr lang="en-US" sz="1400" b="1"/>
          </a:p>
        </p:txBody>
      </p:sp>
      <p:sp>
        <p:nvSpPr>
          <p:cNvPr id="21541" name="Text Box 37"/>
          <p:cNvSpPr txBox="1">
            <a:spLocks noChangeArrowheads="1"/>
          </p:cNvSpPr>
          <p:nvPr/>
        </p:nvSpPr>
        <p:spPr bwMode="auto">
          <a:xfrm>
            <a:off x="6475488" y="5589240"/>
            <a:ext cx="3406702" cy="830997"/>
          </a:xfrm>
          <a:prstGeom prst="rect">
            <a:avLst/>
          </a:prstGeom>
          <a:noFill/>
          <a:ln w="9525">
            <a:noFill/>
            <a:miter lim="800000"/>
            <a:headEnd/>
            <a:tailEnd/>
          </a:ln>
          <a:effectLst/>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1542" name="Group 38"/>
          <p:cNvGraphicFramePr>
            <a:graphicFrameLocks noGrp="1"/>
          </p:cNvGraphicFramePr>
          <p:nvPr/>
        </p:nvGraphicFramePr>
        <p:xfrm>
          <a:off x="152400" y="5887426"/>
          <a:ext cx="3276600" cy="800100"/>
        </p:xfrm>
        <a:graphic>
          <a:graphicData uri="http://schemas.openxmlformats.org/drawingml/2006/table">
            <a:tbl>
              <a:tblPr rtl="1"/>
              <a:tblGrid>
                <a:gridCol w="762000"/>
                <a:gridCol w="457200"/>
                <a:gridCol w="533400"/>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74" name="Text Box 70"/>
          <p:cNvSpPr txBox="1">
            <a:spLocks noChangeArrowheads="1"/>
          </p:cNvSpPr>
          <p:nvPr/>
        </p:nvSpPr>
        <p:spPr bwMode="auto">
          <a:xfrm>
            <a:off x="3569205" y="6507165"/>
            <a:ext cx="2869695" cy="276999"/>
          </a:xfrm>
          <a:prstGeom prst="rect">
            <a:avLst/>
          </a:prstGeom>
          <a:noFill/>
          <a:ln w="9525">
            <a:noFill/>
            <a:miter lim="800000"/>
            <a:headEnd/>
            <a:tailEnd/>
          </a:ln>
          <a:effectLst/>
        </p:spPr>
        <p:txBody>
          <a:bodyPr wrap="none">
            <a:spAutoFit/>
          </a:bodyPr>
          <a:lstStyle/>
          <a:p>
            <a:r>
              <a:rPr lang="ar-JO" sz="1200"/>
              <a:t>اعداد </a:t>
            </a:r>
            <a:r>
              <a:rPr lang="ar-JO" sz="1200" smtClean="0"/>
              <a:t>المعلمات:1.........</a:t>
            </a:r>
            <a:r>
              <a:rPr lang="ar-JO" sz="1200" dirty="0"/>
              <a:t>2...........3...................</a:t>
            </a:r>
            <a:endParaRPr lang="en-US" sz="1200" dirty="0"/>
          </a:p>
        </p:txBody>
      </p:sp>
      <p:sp>
        <p:nvSpPr>
          <p:cNvPr id="2" name="Rectangle 1"/>
          <p:cNvSpPr/>
          <p:nvPr/>
        </p:nvSpPr>
        <p:spPr>
          <a:xfrm>
            <a:off x="7607786" y="6488668"/>
            <a:ext cx="2274404" cy="369332"/>
          </a:xfrm>
          <a:prstGeom prst="rect">
            <a:avLst/>
          </a:prstGeom>
        </p:spPr>
        <p:txBody>
          <a:bodyPr wrap="none">
            <a:spAutoFit/>
          </a:bodyPr>
          <a:lstStyle/>
          <a:p>
            <a:r>
              <a:rPr lang="en-US" dirty="0">
                <a:latin typeface="Calibri" pitchFamily="34" charset="0"/>
              </a:rPr>
              <a:t>Form#QF71-1-47 </a:t>
            </a:r>
            <a:r>
              <a:rPr lang="en-US" dirty="0" err="1">
                <a:latin typeface="Calibri" pitchFamily="34" charset="0"/>
              </a:rPr>
              <a:t>rev.a</a:t>
            </a:r>
            <a:endParaRPr lang="en-US" dirty="0">
              <a:latin typeface="Calibri" pitchFamily="34" charset="0"/>
            </a:endParaRPr>
          </a:p>
        </p:txBody>
      </p:sp>
    </p:spTree>
    <p:extLst>
      <p:ext uri="{BB962C8B-B14F-4D97-AF65-F5344CB8AC3E}">
        <p14:creationId xmlns:p14="http://schemas.microsoft.com/office/powerpoint/2010/main" val="27937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6020</Words>
  <Application>Microsoft Office PowerPoint</Application>
  <PresentationFormat>A4 Paper (210x297 mm)</PresentationFormat>
  <Paragraphs>2089</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mysoon</dc:creator>
  <cp:lastModifiedBy>absi</cp:lastModifiedBy>
  <cp:revision>61</cp:revision>
  <dcterms:created xsi:type="dcterms:W3CDTF">2013-09-08T16:00:24Z</dcterms:created>
  <dcterms:modified xsi:type="dcterms:W3CDTF">2014-09-04T19:32:07Z</dcterms:modified>
</cp:coreProperties>
</file>